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55"/>
  </p:notesMasterIdLst>
  <p:sldIdLst>
    <p:sldId id="256" r:id="rId2"/>
    <p:sldId id="258" r:id="rId3"/>
    <p:sldId id="362" r:id="rId4"/>
    <p:sldId id="259" r:id="rId5"/>
    <p:sldId id="304" r:id="rId6"/>
    <p:sldId id="260" r:id="rId7"/>
    <p:sldId id="305" r:id="rId8"/>
    <p:sldId id="334" r:id="rId9"/>
    <p:sldId id="335" r:id="rId10"/>
    <p:sldId id="336" r:id="rId11"/>
    <p:sldId id="363" r:id="rId12"/>
    <p:sldId id="263" r:id="rId13"/>
    <p:sldId id="337" r:id="rId14"/>
    <p:sldId id="338" r:id="rId15"/>
    <p:sldId id="264" r:id="rId16"/>
    <p:sldId id="339" r:id="rId17"/>
    <p:sldId id="310" r:id="rId18"/>
    <p:sldId id="361" r:id="rId19"/>
    <p:sldId id="267" r:id="rId20"/>
    <p:sldId id="314" r:id="rId21"/>
    <p:sldId id="313" r:id="rId22"/>
    <p:sldId id="315" r:id="rId23"/>
    <p:sldId id="316" r:id="rId24"/>
    <p:sldId id="317" r:id="rId25"/>
    <p:sldId id="318" r:id="rId26"/>
    <p:sldId id="319" r:id="rId27"/>
    <p:sldId id="320" r:id="rId28"/>
    <p:sldId id="366" r:id="rId29"/>
    <p:sldId id="271" r:id="rId30"/>
    <p:sldId id="381" r:id="rId31"/>
    <p:sldId id="340" r:id="rId32"/>
    <p:sldId id="380" r:id="rId33"/>
    <p:sldId id="341" r:id="rId34"/>
    <p:sldId id="379" r:id="rId35"/>
    <p:sldId id="342" r:id="rId36"/>
    <p:sldId id="378" r:id="rId37"/>
    <p:sldId id="343" r:id="rId38"/>
    <p:sldId id="377" r:id="rId39"/>
    <p:sldId id="344" r:id="rId40"/>
    <p:sldId id="376" r:id="rId41"/>
    <p:sldId id="345" r:id="rId42"/>
    <p:sldId id="375" r:id="rId43"/>
    <p:sldId id="346" r:id="rId44"/>
    <p:sldId id="353" r:id="rId45"/>
    <p:sldId id="354" r:id="rId46"/>
    <p:sldId id="367" r:id="rId47"/>
    <p:sldId id="355" r:id="rId48"/>
    <p:sldId id="356" r:id="rId49"/>
    <p:sldId id="357" r:id="rId50"/>
    <p:sldId id="358" r:id="rId51"/>
    <p:sldId id="359" r:id="rId52"/>
    <p:sldId id="281" r:id="rId53"/>
    <p:sldId id="283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2570D0-A7FD-45C4-9C3A-187E027F667F}">
  <a:tblStyle styleId="{622570D0-A7FD-45C4-9C3A-187E027F66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56" autoAdjust="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EB093-3E1C-4692-A985-3896EA860E0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9B15BC1-B02B-4908-9932-249979B9F106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</a:t>
          </a:r>
          <a:r>
            <a:rPr lang="en-US" dirty="0" err="1"/>
            <a:t>Kovensional</a:t>
          </a:r>
          <a:endParaRPr lang="en-US" dirty="0"/>
        </a:p>
      </dgm:t>
    </dgm:pt>
    <dgm:pt modelId="{707BCF7D-DD8C-486A-BE40-F07A1F8A5384}" type="parTrans" cxnId="{5CDDABBC-57B1-4958-A7B3-0C852982F364}">
      <dgm:prSet/>
      <dgm:spPr/>
      <dgm:t>
        <a:bodyPr/>
        <a:lstStyle/>
        <a:p>
          <a:endParaRPr lang="en-US"/>
        </a:p>
      </dgm:t>
    </dgm:pt>
    <dgm:pt modelId="{3389D075-BBBC-4756-A2C8-A600FE20D25B}" type="sibTrans" cxnId="{5CDDABBC-57B1-4958-A7B3-0C852982F364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E9F15F25-893C-4562-B9EC-F3FA1AC24667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Semi Intelligent</a:t>
          </a:r>
        </a:p>
      </dgm:t>
    </dgm:pt>
    <dgm:pt modelId="{14B116AA-15A1-4D5F-99B7-A5D336F5F547}" type="parTrans" cxnId="{3687F0FC-1BA8-415E-A79F-3471857CF04E}">
      <dgm:prSet/>
      <dgm:spPr/>
      <dgm:t>
        <a:bodyPr/>
        <a:lstStyle/>
        <a:p>
          <a:endParaRPr lang="en-US"/>
        </a:p>
      </dgm:t>
    </dgm:pt>
    <dgm:pt modelId="{BEA4706D-E296-4590-89C2-C0A67D00C658}" type="sibTrans" cxnId="{3687F0FC-1BA8-415E-A79F-3471857CF04E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29F879E3-EDAA-4E4A-B976-A0D8C61C1FB9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Intelligent</a:t>
          </a:r>
        </a:p>
      </dgm:t>
    </dgm:pt>
    <dgm:pt modelId="{D56B029F-738D-4EC1-8F85-7B8993804194}" type="parTrans" cxnId="{65A4F057-AE91-43D8-A524-E0F5B3B5963D}">
      <dgm:prSet/>
      <dgm:spPr/>
      <dgm:t>
        <a:bodyPr/>
        <a:lstStyle/>
        <a:p>
          <a:endParaRPr lang="en-US"/>
        </a:p>
      </dgm:t>
    </dgm:pt>
    <dgm:pt modelId="{728D24F5-DE59-4697-B6B5-25A59A5CF8E3}" type="sibTrans" cxnId="{65A4F057-AE91-43D8-A524-E0F5B3B5963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6112F8A2-2C49-4718-ACDA-18E9B26712DC}">
      <dgm:prSet phldrT="[Text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Tahap</a:t>
          </a:r>
          <a:r>
            <a:rPr lang="en-US" dirty="0"/>
            <a:t> Smart Infrastructure</a:t>
          </a:r>
        </a:p>
      </dgm:t>
    </dgm:pt>
    <dgm:pt modelId="{93EE9B7B-0133-4AFC-B639-34FF3288DE94}" type="parTrans" cxnId="{455C365C-DA71-497E-BAB5-F4B64AD4F331}">
      <dgm:prSet/>
      <dgm:spPr/>
      <dgm:t>
        <a:bodyPr/>
        <a:lstStyle/>
        <a:p>
          <a:endParaRPr lang="en-US"/>
        </a:p>
      </dgm:t>
    </dgm:pt>
    <dgm:pt modelId="{50DD0B4D-06DA-42B0-AE96-6E6FDBD28326}" type="sibTrans" cxnId="{455C365C-DA71-497E-BAB5-F4B64AD4F331}">
      <dgm:prSet/>
      <dgm:spPr/>
      <dgm:t>
        <a:bodyPr/>
        <a:lstStyle/>
        <a:p>
          <a:endParaRPr lang="en-US"/>
        </a:p>
      </dgm:t>
    </dgm:pt>
    <dgm:pt modelId="{631DB988-11F1-4DD8-A49A-83563D3B6F91}" type="pres">
      <dgm:prSet presAssocID="{23DEB093-3E1C-4692-A985-3896EA860E02}" presName="Name0" presStyleCnt="0">
        <dgm:presLayoutVars>
          <dgm:dir/>
          <dgm:resizeHandles val="exact"/>
        </dgm:presLayoutVars>
      </dgm:prSet>
      <dgm:spPr/>
    </dgm:pt>
    <dgm:pt modelId="{9D960E64-4DC0-4A1C-8E1C-2D378717BF52}" type="pres">
      <dgm:prSet presAssocID="{99B15BC1-B02B-4908-9932-249979B9F106}" presName="node" presStyleLbl="node1" presStyleIdx="0" presStyleCnt="4">
        <dgm:presLayoutVars>
          <dgm:bulletEnabled val="1"/>
        </dgm:presLayoutVars>
      </dgm:prSet>
      <dgm:spPr/>
    </dgm:pt>
    <dgm:pt modelId="{25A12D2B-9AB4-4E99-8602-EAC5D2112D29}" type="pres">
      <dgm:prSet presAssocID="{3389D075-BBBC-4756-A2C8-A600FE20D25B}" presName="sibTrans" presStyleLbl="sibTrans2D1" presStyleIdx="0" presStyleCnt="3"/>
      <dgm:spPr/>
    </dgm:pt>
    <dgm:pt modelId="{CD629BAB-B2B4-4F89-B86D-279A4C1B20C6}" type="pres">
      <dgm:prSet presAssocID="{3389D075-BBBC-4756-A2C8-A600FE20D25B}" presName="connectorText" presStyleLbl="sibTrans2D1" presStyleIdx="0" presStyleCnt="3"/>
      <dgm:spPr/>
    </dgm:pt>
    <dgm:pt modelId="{1B2BEBDE-80CE-4178-8B9E-1E0A80215CBF}" type="pres">
      <dgm:prSet presAssocID="{E9F15F25-893C-4562-B9EC-F3FA1AC24667}" presName="node" presStyleLbl="node1" presStyleIdx="1" presStyleCnt="4">
        <dgm:presLayoutVars>
          <dgm:bulletEnabled val="1"/>
        </dgm:presLayoutVars>
      </dgm:prSet>
      <dgm:spPr/>
    </dgm:pt>
    <dgm:pt modelId="{B3564DAC-8BF5-441A-B730-57AB636513E9}" type="pres">
      <dgm:prSet presAssocID="{BEA4706D-E296-4590-89C2-C0A67D00C658}" presName="sibTrans" presStyleLbl="sibTrans2D1" presStyleIdx="1" presStyleCnt="3"/>
      <dgm:spPr/>
    </dgm:pt>
    <dgm:pt modelId="{F1305CEF-F326-40D1-8E41-4D75D74FB751}" type="pres">
      <dgm:prSet presAssocID="{BEA4706D-E296-4590-89C2-C0A67D00C658}" presName="connectorText" presStyleLbl="sibTrans2D1" presStyleIdx="1" presStyleCnt="3"/>
      <dgm:spPr/>
    </dgm:pt>
    <dgm:pt modelId="{FFC1D880-2011-491E-82F3-62EDB5A4EA42}" type="pres">
      <dgm:prSet presAssocID="{29F879E3-EDAA-4E4A-B976-A0D8C61C1FB9}" presName="node" presStyleLbl="node1" presStyleIdx="2" presStyleCnt="4">
        <dgm:presLayoutVars>
          <dgm:bulletEnabled val="1"/>
        </dgm:presLayoutVars>
      </dgm:prSet>
      <dgm:spPr/>
    </dgm:pt>
    <dgm:pt modelId="{0A5AD069-2EF3-49C0-82EE-CFACB021B224}" type="pres">
      <dgm:prSet presAssocID="{728D24F5-DE59-4697-B6B5-25A59A5CF8E3}" presName="sibTrans" presStyleLbl="sibTrans2D1" presStyleIdx="2" presStyleCnt="3"/>
      <dgm:spPr/>
    </dgm:pt>
    <dgm:pt modelId="{D612B9A5-BF42-4708-BDAB-E3D071E450D1}" type="pres">
      <dgm:prSet presAssocID="{728D24F5-DE59-4697-B6B5-25A59A5CF8E3}" presName="connectorText" presStyleLbl="sibTrans2D1" presStyleIdx="2" presStyleCnt="3"/>
      <dgm:spPr/>
    </dgm:pt>
    <dgm:pt modelId="{DD38A902-0E0D-4257-BBB6-8858FEE8D5DB}" type="pres">
      <dgm:prSet presAssocID="{6112F8A2-2C49-4718-ACDA-18E9B26712DC}" presName="node" presStyleLbl="node1" presStyleIdx="3" presStyleCnt="4">
        <dgm:presLayoutVars>
          <dgm:bulletEnabled val="1"/>
        </dgm:presLayoutVars>
      </dgm:prSet>
      <dgm:spPr/>
    </dgm:pt>
  </dgm:ptLst>
  <dgm:cxnLst>
    <dgm:cxn modelId="{081FEA10-85F6-405D-8F04-8F3BF0CB4F6D}" type="presOf" srcId="{29F879E3-EDAA-4E4A-B976-A0D8C61C1FB9}" destId="{FFC1D880-2011-491E-82F3-62EDB5A4EA42}" srcOrd="0" destOrd="0" presId="urn:microsoft.com/office/officeart/2005/8/layout/process1"/>
    <dgm:cxn modelId="{EB706C21-F4D3-4378-B450-3E158891538E}" type="presOf" srcId="{99B15BC1-B02B-4908-9932-249979B9F106}" destId="{9D960E64-4DC0-4A1C-8E1C-2D378717BF52}" srcOrd="0" destOrd="0" presId="urn:microsoft.com/office/officeart/2005/8/layout/process1"/>
    <dgm:cxn modelId="{109D9238-D8E2-4F54-8062-3023CC47C79A}" type="presOf" srcId="{3389D075-BBBC-4756-A2C8-A600FE20D25B}" destId="{CD629BAB-B2B4-4F89-B86D-279A4C1B20C6}" srcOrd="1" destOrd="0" presId="urn:microsoft.com/office/officeart/2005/8/layout/process1"/>
    <dgm:cxn modelId="{04A7603F-1F7A-43A4-9708-2CE8A25D516B}" type="presOf" srcId="{728D24F5-DE59-4697-B6B5-25A59A5CF8E3}" destId="{0A5AD069-2EF3-49C0-82EE-CFACB021B224}" srcOrd="0" destOrd="0" presId="urn:microsoft.com/office/officeart/2005/8/layout/process1"/>
    <dgm:cxn modelId="{455C365C-DA71-497E-BAB5-F4B64AD4F331}" srcId="{23DEB093-3E1C-4692-A985-3896EA860E02}" destId="{6112F8A2-2C49-4718-ACDA-18E9B26712DC}" srcOrd="3" destOrd="0" parTransId="{93EE9B7B-0133-4AFC-B639-34FF3288DE94}" sibTransId="{50DD0B4D-06DA-42B0-AE96-6E6FDBD28326}"/>
    <dgm:cxn modelId="{EA33784D-9335-44C0-B374-F3AB7AAA5879}" type="presOf" srcId="{23DEB093-3E1C-4692-A985-3896EA860E02}" destId="{631DB988-11F1-4DD8-A49A-83563D3B6F91}" srcOrd="0" destOrd="0" presId="urn:microsoft.com/office/officeart/2005/8/layout/process1"/>
    <dgm:cxn modelId="{E39D4C50-20E3-49C5-BB08-5B28463F1E6C}" type="presOf" srcId="{E9F15F25-893C-4562-B9EC-F3FA1AC24667}" destId="{1B2BEBDE-80CE-4178-8B9E-1E0A80215CBF}" srcOrd="0" destOrd="0" presId="urn:microsoft.com/office/officeart/2005/8/layout/process1"/>
    <dgm:cxn modelId="{65A4F057-AE91-43D8-A524-E0F5B3B5963D}" srcId="{23DEB093-3E1C-4692-A985-3896EA860E02}" destId="{29F879E3-EDAA-4E4A-B976-A0D8C61C1FB9}" srcOrd="2" destOrd="0" parTransId="{D56B029F-738D-4EC1-8F85-7B8993804194}" sibTransId="{728D24F5-DE59-4697-B6B5-25A59A5CF8E3}"/>
    <dgm:cxn modelId="{EDDABD8E-90F6-4379-BAC1-EFF5261EEC16}" type="presOf" srcId="{6112F8A2-2C49-4718-ACDA-18E9B26712DC}" destId="{DD38A902-0E0D-4257-BBB6-8858FEE8D5DB}" srcOrd="0" destOrd="0" presId="urn:microsoft.com/office/officeart/2005/8/layout/process1"/>
    <dgm:cxn modelId="{0FD745AF-0FD7-49D7-BFC3-E60FD3EBB75D}" type="presOf" srcId="{3389D075-BBBC-4756-A2C8-A600FE20D25B}" destId="{25A12D2B-9AB4-4E99-8602-EAC5D2112D29}" srcOrd="0" destOrd="0" presId="urn:microsoft.com/office/officeart/2005/8/layout/process1"/>
    <dgm:cxn modelId="{5CDDABBC-57B1-4958-A7B3-0C852982F364}" srcId="{23DEB093-3E1C-4692-A985-3896EA860E02}" destId="{99B15BC1-B02B-4908-9932-249979B9F106}" srcOrd="0" destOrd="0" parTransId="{707BCF7D-DD8C-486A-BE40-F07A1F8A5384}" sibTransId="{3389D075-BBBC-4756-A2C8-A600FE20D25B}"/>
    <dgm:cxn modelId="{C7F028D1-AE37-4121-9038-A6DB1EEFEFBB}" type="presOf" srcId="{BEA4706D-E296-4590-89C2-C0A67D00C658}" destId="{B3564DAC-8BF5-441A-B730-57AB636513E9}" srcOrd="0" destOrd="0" presId="urn:microsoft.com/office/officeart/2005/8/layout/process1"/>
    <dgm:cxn modelId="{25BE62DB-E7C5-4667-A2D9-94B2C94EAA79}" type="presOf" srcId="{728D24F5-DE59-4697-B6B5-25A59A5CF8E3}" destId="{D612B9A5-BF42-4708-BDAB-E3D071E450D1}" srcOrd="1" destOrd="0" presId="urn:microsoft.com/office/officeart/2005/8/layout/process1"/>
    <dgm:cxn modelId="{393A01E5-120A-4E80-AA08-0B3DE8F28E74}" type="presOf" srcId="{BEA4706D-E296-4590-89C2-C0A67D00C658}" destId="{F1305CEF-F326-40D1-8E41-4D75D74FB751}" srcOrd="1" destOrd="0" presId="urn:microsoft.com/office/officeart/2005/8/layout/process1"/>
    <dgm:cxn modelId="{3687F0FC-1BA8-415E-A79F-3471857CF04E}" srcId="{23DEB093-3E1C-4692-A985-3896EA860E02}" destId="{E9F15F25-893C-4562-B9EC-F3FA1AC24667}" srcOrd="1" destOrd="0" parTransId="{14B116AA-15A1-4D5F-99B7-A5D336F5F547}" sibTransId="{BEA4706D-E296-4590-89C2-C0A67D00C658}"/>
    <dgm:cxn modelId="{08723B25-1835-4C04-B5B3-00272F53E775}" type="presParOf" srcId="{631DB988-11F1-4DD8-A49A-83563D3B6F91}" destId="{9D960E64-4DC0-4A1C-8E1C-2D378717BF52}" srcOrd="0" destOrd="0" presId="urn:microsoft.com/office/officeart/2005/8/layout/process1"/>
    <dgm:cxn modelId="{4D36DF4D-4E71-4A4E-9B21-B9CB23200B75}" type="presParOf" srcId="{631DB988-11F1-4DD8-A49A-83563D3B6F91}" destId="{25A12D2B-9AB4-4E99-8602-EAC5D2112D29}" srcOrd="1" destOrd="0" presId="urn:microsoft.com/office/officeart/2005/8/layout/process1"/>
    <dgm:cxn modelId="{6F6E4380-7D30-4DA4-A752-988D0BA51812}" type="presParOf" srcId="{25A12D2B-9AB4-4E99-8602-EAC5D2112D29}" destId="{CD629BAB-B2B4-4F89-B86D-279A4C1B20C6}" srcOrd="0" destOrd="0" presId="urn:microsoft.com/office/officeart/2005/8/layout/process1"/>
    <dgm:cxn modelId="{AC6AC738-B9C5-4EEA-974E-11CBF7E99B26}" type="presParOf" srcId="{631DB988-11F1-4DD8-A49A-83563D3B6F91}" destId="{1B2BEBDE-80CE-4178-8B9E-1E0A80215CBF}" srcOrd="2" destOrd="0" presId="urn:microsoft.com/office/officeart/2005/8/layout/process1"/>
    <dgm:cxn modelId="{2A411086-3F42-456D-B9F1-29116A204D21}" type="presParOf" srcId="{631DB988-11F1-4DD8-A49A-83563D3B6F91}" destId="{B3564DAC-8BF5-441A-B730-57AB636513E9}" srcOrd="3" destOrd="0" presId="urn:microsoft.com/office/officeart/2005/8/layout/process1"/>
    <dgm:cxn modelId="{59AA3851-8086-442A-9EF1-D1CAFC46E272}" type="presParOf" srcId="{B3564DAC-8BF5-441A-B730-57AB636513E9}" destId="{F1305CEF-F326-40D1-8E41-4D75D74FB751}" srcOrd="0" destOrd="0" presId="urn:microsoft.com/office/officeart/2005/8/layout/process1"/>
    <dgm:cxn modelId="{86128B2E-96CC-4586-A31C-69BE787A86FE}" type="presParOf" srcId="{631DB988-11F1-4DD8-A49A-83563D3B6F91}" destId="{FFC1D880-2011-491E-82F3-62EDB5A4EA42}" srcOrd="4" destOrd="0" presId="urn:microsoft.com/office/officeart/2005/8/layout/process1"/>
    <dgm:cxn modelId="{2E45768D-46BC-4BBD-AD97-04ED0D98159A}" type="presParOf" srcId="{631DB988-11F1-4DD8-A49A-83563D3B6F91}" destId="{0A5AD069-2EF3-49C0-82EE-CFACB021B224}" srcOrd="5" destOrd="0" presId="urn:microsoft.com/office/officeart/2005/8/layout/process1"/>
    <dgm:cxn modelId="{657F7007-942E-426F-8E25-1BDA1431F215}" type="presParOf" srcId="{0A5AD069-2EF3-49C0-82EE-CFACB021B224}" destId="{D612B9A5-BF42-4708-BDAB-E3D071E450D1}" srcOrd="0" destOrd="0" presId="urn:microsoft.com/office/officeart/2005/8/layout/process1"/>
    <dgm:cxn modelId="{E25816DF-FDCE-43C4-988D-7977477E0C7A}" type="presParOf" srcId="{631DB988-11F1-4DD8-A49A-83563D3B6F91}" destId="{DD38A902-0E0D-4257-BBB6-8858FEE8D5D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60E64-4DC0-4A1C-8E1C-2D378717BF52}">
      <dsp:nvSpPr>
        <dsp:cNvPr id="0" name=""/>
        <dsp:cNvSpPr/>
      </dsp:nvSpPr>
      <dsp:spPr>
        <a:xfrm>
          <a:off x="2678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</a:t>
          </a:r>
          <a:r>
            <a:rPr lang="en-US" sz="1300" kern="1200" dirty="0" err="1"/>
            <a:t>Kovensional</a:t>
          </a:r>
          <a:endParaRPr lang="en-US" sz="1300" kern="1200" dirty="0"/>
        </a:p>
      </dsp:txBody>
      <dsp:txXfrm>
        <a:off x="23261" y="1701199"/>
        <a:ext cx="1130111" cy="661600"/>
      </dsp:txXfrm>
    </dsp:sp>
    <dsp:sp modelId="{25A12D2B-9AB4-4E99-8602-EAC5D2112D29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91083" y="1944856"/>
        <a:ext cx="173817" cy="174286"/>
      </dsp:txXfrm>
    </dsp:sp>
    <dsp:sp modelId="{1B2BEBDE-80CE-4178-8B9E-1E0A80215CBF}">
      <dsp:nvSpPr>
        <dsp:cNvPr id="0" name=""/>
        <dsp:cNvSpPr/>
      </dsp:nvSpPr>
      <dsp:spPr>
        <a:xfrm>
          <a:off x="1642467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Semi Intelligent</a:t>
          </a:r>
        </a:p>
      </dsp:txBody>
      <dsp:txXfrm>
        <a:off x="1663050" y="1701199"/>
        <a:ext cx="1130111" cy="661600"/>
      </dsp:txXfrm>
    </dsp:sp>
    <dsp:sp modelId="{B3564DAC-8BF5-441A-B730-57AB636513E9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930872" y="1944856"/>
        <a:ext cx="173817" cy="174286"/>
      </dsp:txXfrm>
    </dsp:sp>
    <dsp:sp modelId="{FFC1D880-2011-491E-82F3-62EDB5A4EA42}">
      <dsp:nvSpPr>
        <dsp:cNvPr id="0" name=""/>
        <dsp:cNvSpPr/>
      </dsp:nvSpPr>
      <dsp:spPr>
        <a:xfrm>
          <a:off x="3282255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Intelligent</a:t>
          </a:r>
        </a:p>
      </dsp:txBody>
      <dsp:txXfrm>
        <a:off x="3302838" y="1701199"/>
        <a:ext cx="1130111" cy="661600"/>
      </dsp:txXfrm>
    </dsp:sp>
    <dsp:sp modelId="{0A5AD069-2EF3-49C0-82EE-CFACB021B224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570660" y="1944856"/>
        <a:ext cx="173817" cy="174286"/>
      </dsp:txXfrm>
    </dsp:sp>
    <dsp:sp modelId="{DD38A902-0E0D-4257-BBB6-8858FEE8D5DB}">
      <dsp:nvSpPr>
        <dsp:cNvPr id="0" name=""/>
        <dsp:cNvSpPr/>
      </dsp:nvSpPr>
      <dsp:spPr>
        <a:xfrm>
          <a:off x="4922043" y="1680616"/>
          <a:ext cx="1171277" cy="70276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Tahap</a:t>
          </a:r>
          <a:r>
            <a:rPr lang="en-US" sz="1300" kern="1200" dirty="0"/>
            <a:t> Smart Infrastructure</a:t>
          </a:r>
        </a:p>
      </dsp:txBody>
      <dsp:txXfrm>
        <a:off x="4942626" y="1701199"/>
        <a:ext cx="1130111" cy="66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73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d73984ffc_0_16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d73984ffc_0_16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053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581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ad8999aef1_0_5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ad8999aef1_0_5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8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377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05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21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d73984ffc_0_15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d73984ffc_0_15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805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373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8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557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d8999aef1_0_3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d8999aef1_0_3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934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436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57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56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69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43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645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19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510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189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655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38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92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8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089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6973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251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7552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855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126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059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ad73984ffc_0_17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ad73984ffc_0_17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80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d8999aef1_0_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d8999aef1_0_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ad8999aef1_0_19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ad8999aef1_0_19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d8999aef1_0_2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d8999aef1_0_2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72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65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86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d73984ffc_0_18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d73984ffc_0_18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68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27475" y="1408075"/>
            <a:ext cx="4366200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1025" y="3114400"/>
            <a:ext cx="4172700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1225" y="229756"/>
            <a:ext cx="8724000" cy="4217169"/>
            <a:chOff x="231225" y="229756"/>
            <a:chExt cx="8724000" cy="4217169"/>
          </a:xfrm>
        </p:grpSpPr>
        <p:sp>
          <p:nvSpPr>
            <p:cNvPr id="13" name="Google Shape;13;p2"/>
            <p:cNvSpPr/>
            <p:nvPr/>
          </p:nvSpPr>
          <p:spPr>
            <a:xfrm>
              <a:off x="231225" y="3733500"/>
              <a:ext cx="389700" cy="389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58300" y="4152925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3125" y="35504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56445" y="2297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6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2680650" y="2075675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2566350" y="1676917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6332025" y="1676917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708975" y="2741125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4446075" y="2742409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 Thin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aleway"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446325" y="2075675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823275" y="3136256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4560375" y="3136256"/>
            <a:ext cx="18744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17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91" name="Google Shape;191;p17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1"/>
          </p:nvPr>
        </p:nvSpPr>
        <p:spPr>
          <a:xfrm>
            <a:off x="4795550" y="1203875"/>
            <a:ext cx="3246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2"/>
          </p:nvPr>
        </p:nvSpPr>
        <p:spPr>
          <a:xfrm>
            <a:off x="1115300" y="1208688"/>
            <a:ext cx="3246600" cy="50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 ExtraBold"/>
              <a:buNone/>
              <a:defRPr sz="18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3"/>
          </p:nvPr>
        </p:nvSpPr>
        <p:spPr>
          <a:xfrm>
            <a:off x="4795550" y="1855683"/>
            <a:ext cx="3246600" cy="20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4"/>
          </p:nvPr>
        </p:nvSpPr>
        <p:spPr>
          <a:xfrm>
            <a:off x="1115300" y="1855683"/>
            <a:ext cx="3246600" cy="20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grpSp>
        <p:nvGrpSpPr>
          <p:cNvPr id="201" name="Google Shape;201;p1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202" name="Google Shape;202;p18"/>
            <p:cNvGrpSpPr/>
            <p:nvPr/>
          </p:nvGrpSpPr>
          <p:grpSpPr>
            <a:xfrm rot="10800000" flipH="1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203" name="Google Shape;203;p1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" name="Google Shape;209;p1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SECTION_TITLE_AND_DESCRIPTION_1_1_3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923550" y="12658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1"/>
          </p:nvPr>
        </p:nvSpPr>
        <p:spPr>
          <a:xfrm>
            <a:off x="790650" y="1713125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2"/>
          </p:nvPr>
        </p:nvSpPr>
        <p:spPr>
          <a:xfrm>
            <a:off x="923550" y="26681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3"/>
          </p:nvPr>
        </p:nvSpPr>
        <p:spPr>
          <a:xfrm>
            <a:off x="790650" y="3115418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 idx="4"/>
          </p:nvPr>
        </p:nvSpPr>
        <p:spPr>
          <a:xfrm>
            <a:off x="6029625" y="12658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5"/>
          </p:nvPr>
        </p:nvSpPr>
        <p:spPr>
          <a:xfrm>
            <a:off x="6029625" y="1713125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6"/>
          </p:nvPr>
        </p:nvSpPr>
        <p:spPr>
          <a:xfrm>
            <a:off x="6029625" y="26681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7"/>
          </p:nvPr>
        </p:nvSpPr>
        <p:spPr>
          <a:xfrm>
            <a:off x="6029625" y="3115418"/>
            <a:ext cx="23238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19"/>
          <p:cNvGrpSpPr/>
          <p:nvPr/>
        </p:nvGrpSpPr>
        <p:grpSpPr>
          <a:xfrm>
            <a:off x="270750" y="-561264"/>
            <a:ext cx="8627325" cy="2190739"/>
            <a:chOff x="270750" y="-561264"/>
            <a:chExt cx="8627325" cy="2190739"/>
          </a:xfrm>
        </p:grpSpPr>
        <p:grpSp>
          <p:nvGrpSpPr>
            <p:cNvPr id="222" name="Google Shape;222;p19"/>
            <p:cNvGrpSpPr/>
            <p:nvPr/>
          </p:nvGrpSpPr>
          <p:grpSpPr>
            <a:xfrm rot="10800000" flipH="1">
              <a:off x="270750" y="253149"/>
              <a:ext cx="8627325" cy="1376326"/>
              <a:chOff x="270750" y="2965824"/>
              <a:chExt cx="8627325" cy="1376326"/>
            </a:xfrm>
          </p:grpSpPr>
          <p:sp>
            <p:nvSpPr>
              <p:cNvPr id="223" name="Google Shape;223;p19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6;p19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5"/>
          <p:cNvGrpSpPr/>
          <p:nvPr/>
        </p:nvGrpSpPr>
        <p:grpSpPr>
          <a:xfrm flipH="1">
            <a:off x="466113" y="283325"/>
            <a:ext cx="8310488" cy="4058138"/>
            <a:chOff x="270750" y="369050"/>
            <a:chExt cx="8310488" cy="4058138"/>
          </a:xfrm>
        </p:grpSpPr>
        <p:sp>
          <p:nvSpPr>
            <p:cNvPr id="295" name="Google Shape;295;p25"/>
            <p:cNvSpPr/>
            <p:nvPr/>
          </p:nvSpPr>
          <p:spPr>
            <a:xfrm>
              <a:off x="622525" y="369050"/>
              <a:ext cx="896100" cy="896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270750" y="2638875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 rot="10800000">
              <a:off x="8287538" y="3923537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7891375" y="14944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 rot="10800000">
              <a:off x="7637888" y="38544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2194400" y="340271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6692981" y="897169"/>
              <a:ext cx="274200" cy="2745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1661220" y="625231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6"/>
          <p:cNvGrpSpPr/>
          <p:nvPr/>
        </p:nvGrpSpPr>
        <p:grpSpPr>
          <a:xfrm flipH="1">
            <a:off x="366000" y="253149"/>
            <a:ext cx="8563397" cy="4105938"/>
            <a:chOff x="536166" y="253149"/>
            <a:chExt cx="8563397" cy="4105938"/>
          </a:xfrm>
        </p:grpSpPr>
        <p:sp>
          <p:nvSpPr>
            <p:cNvPr id="306" name="Google Shape;306;p26"/>
            <p:cNvSpPr/>
            <p:nvPr/>
          </p:nvSpPr>
          <p:spPr>
            <a:xfrm>
              <a:off x="536166" y="349650"/>
              <a:ext cx="860700" cy="860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23100" y="313160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8466300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585300" y="25428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5778038" y="13197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7"/>
          <p:cNvGrpSpPr/>
          <p:nvPr/>
        </p:nvGrpSpPr>
        <p:grpSpPr>
          <a:xfrm flipH="1">
            <a:off x="290300" y="219124"/>
            <a:ext cx="8687224" cy="4649838"/>
            <a:chOff x="412338" y="27249"/>
            <a:chExt cx="8687224" cy="4649838"/>
          </a:xfrm>
        </p:grpSpPr>
        <p:sp>
          <p:nvSpPr>
            <p:cNvPr id="317" name="Google Shape;317;p27"/>
            <p:cNvSpPr/>
            <p:nvPr/>
          </p:nvSpPr>
          <p:spPr>
            <a:xfrm>
              <a:off x="412338" y="904050"/>
              <a:ext cx="687300" cy="6873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959150" y="39782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 rot="10800000">
              <a:off x="8805863" y="353166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7399500" y="272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10800000">
              <a:off x="8272438" y="3786388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661875" y="415628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270750" y="-561264"/>
            <a:ext cx="8627325" cy="4964025"/>
            <a:chOff x="270750" y="-561264"/>
            <a:chExt cx="8627325" cy="4964025"/>
          </a:xfrm>
        </p:grpSpPr>
        <p:grpSp>
          <p:nvGrpSpPr>
            <p:cNvPr id="327" name="Google Shape;327;p28"/>
            <p:cNvGrpSpPr/>
            <p:nvPr/>
          </p:nvGrpSpPr>
          <p:grpSpPr>
            <a:xfrm rot="10800000" flipH="1">
              <a:off x="270750" y="253149"/>
              <a:ext cx="8627325" cy="4149612"/>
              <a:chOff x="270750" y="192538"/>
              <a:chExt cx="8627325" cy="4149612"/>
            </a:xfrm>
          </p:grpSpPr>
          <p:sp>
            <p:nvSpPr>
              <p:cNvPr id="328" name="Google Shape;328;p28"/>
              <p:cNvSpPr/>
              <p:nvPr/>
            </p:nvSpPr>
            <p:spPr>
              <a:xfrm>
                <a:off x="270750" y="3248150"/>
                <a:ext cx="572100" cy="5721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8"/>
              <p:cNvSpPr/>
              <p:nvPr/>
            </p:nvSpPr>
            <p:spPr>
              <a:xfrm>
                <a:off x="8301150" y="4048150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218275" y="36057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8325975" y="2965824"/>
                <a:ext cx="572100" cy="5727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817013" y="192538"/>
                <a:ext cx="520200" cy="5208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1337220" y="250706"/>
                <a:ext cx="293700" cy="294000"/>
              </a:xfrm>
              <a:prstGeom prst="donut">
                <a:avLst>
                  <a:gd name="adj" fmla="val 159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" name="Google Shape;334;p28"/>
            <p:cNvSpPr/>
            <p:nvPr/>
          </p:nvSpPr>
          <p:spPr>
            <a:xfrm rot="-10244201">
              <a:off x="1290109" y="-473041"/>
              <a:ext cx="1192755" cy="1192755"/>
            </a:xfrm>
            <a:prstGeom prst="blockArc">
              <a:avLst>
                <a:gd name="adj1" fmla="val 10247770"/>
                <a:gd name="adj2" fmla="val 21057893"/>
                <a:gd name="adj3" fmla="val 129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193224" y="250521"/>
            <a:ext cx="8719077" cy="4083144"/>
            <a:chOff x="193224" y="250521"/>
            <a:chExt cx="8719077" cy="4083144"/>
          </a:xfrm>
        </p:grpSpPr>
        <p:sp>
          <p:nvSpPr>
            <p:cNvPr id="61" name="Google Shape;61;p6"/>
            <p:cNvSpPr/>
            <p:nvPr/>
          </p:nvSpPr>
          <p:spPr>
            <a:xfrm>
              <a:off x="193228" y="1109351"/>
              <a:ext cx="470400" cy="4704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291625" y="4138665"/>
              <a:ext cx="194700" cy="195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490521" y="250521"/>
              <a:ext cx="379500" cy="37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93224" y="1617493"/>
              <a:ext cx="241500" cy="241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532801" y="3929875"/>
              <a:ext cx="379500" cy="37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726376" y="1682650"/>
            <a:ext cx="42387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726375" y="2297850"/>
            <a:ext cx="4238700" cy="8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7"/>
          <p:cNvGrpSpPr/>
          <p:nvPr/>
        </p:nvGrpSpPr>
        <p:grpSpPr>
          <a:xfrm rot="10800000" flipH="1">
            <a:off x="270750" y="405549"/>
            <a:ext cx="8627325" cy="3828376"/>
            <a:chOff x="270750" y="361374"/>
            <a:chExt cx="8627325" cy="3828376"/>
          </a:xfrm>
        </p:grpSpPr>
        <p:sp>
          <p:nvSpPr>
            <p:cNvPr id="71" name="Google Shape;71;p7"/>
            <p:cNvSpPr/>
            <p:nvPr/>
          </p:nvSpPr>
          <p:spPr>
            <a:xfrm>
              <a:off x="669525" y="361374"/>
              <a:ext cx="909600" cy="9096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270750" y="30195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8529750" y="38957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8325975" y="29408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708845" y="4583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9" name="Google Shape;79;p8"/>
          <p:cNvGrpSpPr/>
          <p:nvPr/>
        </p:nvGrpSpPr>
        <p:grpSpPr>
          <a:xfrm rot="10800000" flipH="1">
            <a:off x="1101156" y="253149"/>
            <a:ext cx="7611770" cy="2949179"/>
            <a:chOff x="404800" y="-890960"/>
            <a:chExt cx="8937149" cy="3462697"/>
          </a:xfrm>
        </p:grpSpPr>
        <p:sp>
          <p:nvSpPr>
            <p:cNvPr id="80" name="Google Shape;80;p8"/>
            <p:cNvSpPr/>
            <p:nvPr/>
          </p:nvSpPr>
          <p:spPr>
            <a:xfrm>
              <a:off x="8152149" y="-890960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10800000">
              <a:off x="8319788" y="13988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0800000">
              <a:off x="8016563" y="17701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404800" y="2050938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 rot="10800000" flipH="1">
            <a:off x="4746823" y="3303353"/>
            <a:ext cx="1013400" cy="1013400"/>
          </a:xfrm>
          <a:prstGeom prst="donut">
            <a:avLst>
              <a:gd name="adj" fmla="val 1594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 rot="10800000">
            <a:off x="270750" y="740109"/>
            <a:ext cx="8627325" cy="4089001"/>
            <a:chOff x="270750" y="253149"/>
            <a:chExt cx="8627325" cy="4089001"/>
          </a:xfrm>
        </p:grpSpPr>
        <p:sp>
          <p:nvSpPr>
            <p:cNvPr id="86" name="Google Shape;86;p8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 flipH="1">
            <a:off x="5825013" y="1820700"/>
            <a:ext cx="2387100" cy="12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body" idx="1"/>
          </p:nvPr>
        </p:nvSpPr>
        <p:spPr>
          <a:xfrm flipH="1">
            <a:off x="931888" y="1206450"/>
            <a:ext cx="5082600" cy="245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96" name="Google Shape;96;p9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270750" y="305956"/>
            <a:ext cx="7172425" cy="3514294"/>
            <a:chOff x="270750" y="305956"/>
            <a:chExt cx="7172425" cy="3514294"/>
          </a:xfrm>
        </p:grpSpPr>
        <p:sp>
          <p:nvSpPr>
            <p:cNvPr id="104" name="Google Shape;104;p10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6871075" y="4450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1064175" y="3620975"/>
            <a:ext cx="35079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ExtraBold"/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2616450" y="1487125"/>
            <a:ext cx="39111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1"/>
          </p:nvPr>
        </p:nvSpPr>
        <p:spPr>
          <a:xfrm>
            <a:off x="1821000" y="2923625"/>
            <a:ext cx="550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113" name="Google Shape;113;p11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/>
          <p:nvPr/>
        </p:nvSpPr>
        <p:spPr>
          <a:xfrm>
            <a:off x="101850" y="121950"/>
            <a:ext cx="8940300" cy="4899600"/>
          </a:xfrm>
          <a:prstGeom prst="roundRect">
            <a:avLst>
              <a:gd name="adj" fmla="val 7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188415" y="2624233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6101380" y="263292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3643771" y="2632928"/>
            <a:ext cx="1850400" cy="3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970625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3425971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5883580" y="2964530"/>
            <a:ext cx="22860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14"/>
          <p:cNvGrpSpPr/>
          <p:nvPr/>
        </p:nvGrpSpPr>
        <p:grpSpPr>
          <a:xfrm rot="10800000" flipH="1">
            <a:off x="270750" y="253149"/>
            <a:ext cx="8627325" cy="4216100"/>
            <a:chOff x="270750" y="126050"/>
            <a:chExt cx="8627325" cy="4216100"/>
          </a:xfrm>
        </p:grpSpPr>
        <p:sp>
          <p:nvSpPr>
            <p:cNvPr id="140" name="Google Shape;140;p14"/>
            <p:cNvSpPr/>
            <p:nvPr/>
          </p:nvSpPr>
          <p:spPr>
            <a:xfrm>
              <a:off x="320500" y="126050"/>
              <a:ext cx="725100" cy="725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443175" y="34637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325975" y="2965824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0136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Char char="●"/>
              <a:defRPr sz="1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●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○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3" r:id="rId10"/>
    <p:sldLayoutId id="2147483664" r:id="rId11"/>
    <p:sldLayoutId id="2147483665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.png"/><Relationship Id="rId18" Type="http://schemas.openxmlformats.org/officeDocument/2006/relationships/image" Target="../media/image8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12" Type="http://schemas.openxmlformats.org/officeDocument/2006/relationships/slide" Target="slide52.xml"/><Relationship Id="rId1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3.png"/><Relationship Id="rId5" Type="http://schemas.openxmlformats.org/officeDocument/2006/relationships/slide" Target="slide29.xml"/><Relationship Id="rId15" Type="http://schemas.openxmlformats.org/officeDocument/2006/relationships/slide" Target="slide27.xml"/><Relationship Id="rId10" Type="http://schemas.openxmlformats.org/officeDocument/2006/relationships/slide" Target="slide26.xml"/><Relationship Id="rId19" Type="http://schemas.openxmlformats.org/officeDocument/2006/relationships/image" Target="../media/image9.png"/><Relationship Id="rId4" Type="http://schemas.openxmlformats.org/officeDocument/2006/relationships/slide" Target="slide19.xml"/><Relationship Id="rId9" Type="http://schemas.openxmlformats.org/officeDocument/2006/relationships/slide" Target="slide4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29.xml"/><Relationship Id="rId4" Type="http://schemas.openxmlformats.org/officeDocument/2006/relationships/slide" Target="slide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9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9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9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9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diagramDrawing" Target="../diagrams/drawing1.xml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9.xml"/><Relationship Id="rId11" Type="http://schemas.openxmlformats.org/officeDocument/2006/relationships/diagramQuickStyle" Target="../diagrams/quickStyle1.xml"/><Relationship Id="rId5" Type="http://schemas.openxmlformats.org/officeDocument/2006/relationships/slide" Target="slide19.xml"/><Relationship Id="rId10" Type="http://schemas.openxmlformats.org/officeDocument/2006/relationships/diagramLayout" Target="../diagrams/layout1.xml"/><Relationship Id="rId4" Type="http://schemas.openxmlformats.org/officeDocument/2006/relationships/image" Target="../media/image1.png"/><Relationship Id="rId9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9.xml"/><Relationship Id="rId5" Type="http://schemas.openxmlformats.org/officeDocument/2006/relationships/slide" Target="slide19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image" Target="../media/image12.jpe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slide" Target="slide12.xml"/><Relationship Id="rId7" Type="http://schemas.openxmlformats.org/officeDocument/2006/relationships/slide" Target="slide26.xml"/><Relationship Id="rId12" Type="http://schemas.openxmlformats.org/officeDocument/2006/relationships/slide" Target="slide27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5.png"/><Relationship Id="rId5" Type="http://schemas.openxmlformats.org/officeDocument/2006/relationships/slide" Target="slide29.xml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slide" Target="slide19.xml"/><Relationship Id="rId9" Type="http://schemas.openxmlformats.org/officeDocument/2006/relationships/slide" Target="slide52.xml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9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1.png"/><Relationship Id="rId4" Type="http://schemas.openxmlformats.org/officeDocument/2006/relationships/slide" Target="slide2.xml"/><Relationship Id="rId9" Type="http://schemas.openxmlformats.org/officeDocument/2006/relationships/slide" Target="slid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slide" Target="slide19.xml"/><Relationship Id="rId4" Type="http://schemas.openxmlformats.org/officeDocument/2006/relationships/image" Target="../media/image1.png"/><Relationship Id="rId9" Type="http://schemas.openxmlformats.org/officeDocument/2006/relationships/slide" Target="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27.jpg"/><Relationship Id="rId5" Type="http://schemas.openxmlformats.org/officeDocument/2006/relationships/image" Target="../media/image11.png"/><Relationship Id="rId10" Type="http://schemas.openxmlformats.org/officeDocument/2006/relationships/image" Target="../media/image26.jpg"/><Relationship Id="rId4" Type="http://schemas.openxmlformats.org/officeDocument/2006/relationships/image" Target="../media/image1.png"/><Relationship Id="rId9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30.jpg"/><Relationship Id="rId5" Type="http://schemas.openxmlformats.org/officeDocument/2006/relationships/image" Target="../media/image11.png"/><Relationship Id="rId10" Type="http://schemas.openxmlformats.org/officeDocument/2006/relationships/image" Target="../media/image29.jpg"/><Relationship Id="rId4" Type="http://schemas.openxmlformats.org/officeDocument/2006/relationships/image" Target="../media/image1.png"/><Relationship Id="rId9" Type="http://schemas.openxmlformats.org/officeDocument/2006/relationships/image" Target="../media/image2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29.xml"/><Relationship Id="rId4" Type="http://schemas.openxmlformats.org/officeDocument/2006/relationships/slide" Target="slide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36.jpg"/><Relationship Id="rId5" Type="http://schemas.openxmlformats.org/officeDocument/2006/relationships/image" Target="../media/image11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29.xml"/><Relationship Id="rId4" Type="http://schemas.openxmlformats.org/officeDocument/2006/relationships/slide" Target="slide1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oydcohen.com/smartcities.html" TargetMode="Externa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2.xml"/><Relationship Id="rId7" Type="http://schemas.openxmlformats.org/officeDocument/2006/relationships/slide" Target="slide2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19.xml"/><Relationship Id="rId5" Type="http://schemas.openxmlformats.org/officeDocument/2006/relationships/slide" Target="slide12.xml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29.xml"/><Relationship Id="rId4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29.xml"/><Relationship Id="rId4" Type="http://schemas.openxmlformats.org/officeDocument/2006/relationships/slide" Target="slide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2.xml"/><Relationship Id="rId5" Type="http://schemas.openxmlformats.org/officeDocument/2006/relationships/slide" Target="slide29.xml"/><Relationship Id="rId4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1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344" name="Google Shape;344;p31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345" name="Google Shape;345;p31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31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1">
            <a:hlinkClick r:id="rId3" action="ppaction://hlinksldjump"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1">
            <a:hlinkClick r:id="rId4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1">
            <a:hlinkClick r:id="rId5" action="ppaction://hlinksldjump"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1">
            <a:hlinkClick r:id="" action="ppaction://noaction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1" name="Google Shape;351;p31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1">
            <a:hlinkClick r:id="rId6" action="ppaction://hlinksldjump"/>
          </p:cNvPr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4" name="Google Shape;354;p31">
            <a:hlinkClick r:id="rId6" action="ppaction://hlinksldjump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>
            <a:hlinkClick r:id="rId9" action="ppaction://hlinksldjump"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1">
            <a:hlinkClick r:id="rId10" action="ppaction://hlinksldjump"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7" name="Google Shape;357;p31">
            <a:hlinkClick r:id="rId10" action="ppaction://hlinksldjump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>
            <a:spLocks noGrp="1"/>
          </p:cNvSpPr>
          <p:nvPr>
            <p:ph type="ctrTitle"/>
          </p:nvPr>
        </p:nvSpPr>
        <p:spPr>
          <a:xfrm>
            <a:off x="506030" y="1132031"/>
            <a:ext cx="8016953" cy="17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400" dirty="0"/>
              <a:t>KAJIAN PENGEMBANGAN SMART INFRASTRUCTURE PADA ASPEK SARANA PERKOTAAN DI KOTA BANDAR LAMPUNG </a:t>
            </a:r>
            <a:endParaRPr sz="2400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subTitle" idx="1"/>
          </p:nvPr>
        </p:nvSpPr>
        <p:spPr>
          <a:xfrm>
            <a:off x="713224" y="2625344"/>
            <a:ext cx="7717551" cy="4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Arief Rahmat Royan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22117154</a:t>
            </a:r>
            <a:endParaRPr dirty="0"/>
          </a:p>
        </p:txBody>
      </p:sp>
      <p:sp>
        <p:nvSpPr>
          <p:cNvPr id="470" name="Google Shape;470;p31">
            <a:hlinkClick r:id="rId12" action="ppaction://hlinksldjump"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1" name="Google Shape;471;p31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t="2723" b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>
            <a:hlinkClick r:id="" action="ppaction://noaction"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31">
            <a:hlinkClick r:id="" action="ppaction://noaction"/>
          </p:cNvPr>
          <p:cNvPicPr preferRelativeResize="0"/>
          <p:nvPr/>
        </p:nvPicPr>
        <p:blipFill rotWithShape="1">
          <a:blip r:embed="rId14">
            <a:alphaModFix/>
          </a:blip>
          <a:srcRect t="2723" b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1">
            <a:hlinkClick r:id="rId15" action="ppaction://hlinksldjump"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5" name="Google Shape;475;p31">
            <a:hlinkClick r:id="rId15" action="ppaction://hlinksldjump"/>
          </p:cNvPr>
          <p:cNvPicPr preferRelativeResize="0"/>
          <p:nvPr/>
        </p:nvPicPr>
        <p:blipFill rotWithShape="1">
          <a:blip r:embed="rId16">
            <a:alphaModFix/>
          </a:blip>
          <a:srcRect t="2723" b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ubtitle 2">
            <a:extLst>
              <a:ext uri="{FF2B5EF4-FFF2-40B4-BE49-F238E27FC236}">
                <a16:creationId xmlns:a16="http://schemas.microsoft.com/office/drawing/2014/main" id="{B7086948-8031-4C32-BC21-A0A70BBCC519}"/>
              </a:ext>
            </a:extLst>
          </p:cNvPr>
          <p:cNvSpPr>
            <a:spLocks noGrp="1"/>
          </p:cNvSpPr>
          <p:nvPr/>
        </p:nvSpPr>
        <p:spPr>
          <a:xfrm>
            <a:off x="893667" y="3266680"/>
            <a:ext cx="273630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Dosen Pembimbing 1:</a:t>
            </a:r>
          </a:p>
          <a:p>
            <a:r>
              <a:rPr lang="id-ID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Muhammad Zainal Ibad, S.T., M.T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09450D4-3CB0-473D-A03C-6315C82681A6}"/>
              </a:ext>
            </a:extLst>
          </p:cNvPr>
          <p:cNvSpPr/>
          <p:nvPr/>
        </p:nvSpPr>
        <p:spPr>
          <a:xfrm>
            <a:off x="5240215" y="3288844"/>
            <a:ext cx="327989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Dosen Pemb</a:t>
            </a:r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id-ID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mbing 2 :</a:t>
            </a:r>
          </a:p>
          <a:p>
            <a:pPr algn="ctr"/>
            <a:r>
              <a:rPr lang="id-ID" sz="1400" dirty="0">
                <a:latin typeface="Times New Roman" pitchFamily="18" charset="0"/>
                <a:cs typeface="Times New Roman" pitchFamily="18" charset="0"/>
              </a:rPr>
              <a:t>Dr. Eng., IB Ilham Malik, S.T., M.T. </a:t>
            </a:r>
            <a:endParaRPr lang="id-ID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C26985-A525-462E-B0FB-BF6DF0D4672B}"/>
              </a:ext>
            </a:extLst>
          </p:cNvPr>
          <p:cNvSpPr/>
          <p:nvPr/>
        </p:nvSpPr>
        <p:spPr>
          <a:xfrm>
            <a:off x="713224" y="3794619"/>
            <a:ext cx="7626444" cy="12243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PROGRAM STUDI PERENCANAAN WILAYAH DAN KOTA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JURUSAN TEKNOLOGI INFRASTRUKTUR DAN KEWILAYAHAN 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INSTITUT TEKNOLOGI SUMATERA</a:t>
            </a:r>
          </a:p>
          <a:p>
            <a:pPr algn="ctr"/>
            <a:r>
              <a:rPr lang="id-ID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907F6-4D6A-49F1-A3FB-ACF68A93DE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3027" y="265061"/>
            <a:ext cx="598542" cy="724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EE954-DA6E-4C17-8F6D-373031504D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219554">
            <a:off x="7508779" y="3558498"/>
            <a:ext cx="1352628" cy="16250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CE93F-3998-491B-AD15-593251B41A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992" y="3812064"/>
            <a:ext cx="1120822" cy="15137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Kerangka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CC7E86-1F82-4D1A-A48C-A45A07C2A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85799"/>
              </p:ext>
            </p:extLst>
          </p:nvPr>
        </p:nvGraphicFramePr>
        <p:xfrm>
          <a:off x="323557" y="1152525"/>
          <a:ext cx="8412481" cy="3080715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275819">
                  <a:extLst>
                    <a:ext uri="{9D8B030D-6E8A-4147-A177-3AD203B41FA5}">
                      <a16:colId xmlns:a16="http://schemas.microsoft.com/office/drawing/2014/main" val="742422479"/>
                    </a:ext>
                  </a:extLst>
                </a:gridCol>
                <a:gridCol w="1103277">
                  <a:extLst>
                    <a:ext uri="{9D8B030D-6E8A-4147-A177-3AD203B41FA5}">
                      <a16:colId xmlns:a16="http://schemas.microsoft.com/office/drawing/2014/main" val="2363204753"/>
                    </a:ext>
                  </a:extLst>
                </a:gridCol>
                <a:gridCol w="643577">
                  <a:extLst>
                    <a:ext uri="{9D8B030D-6E8A-4147-A177-3AD203B41FA5}">
                      <a16:colId xmlns:a16="http://schemas.microsoft.com/office/drawing/2014/main" val="1039996411"/>
                    </a:ext>
                  </a:extLst>
                </a:gridCol>
                <a:gridCol w="827457">
                  <a:extLst>
                    <a:ext uri="{9D8B030D-6E8A-4147-A177-3AD203B41FA5}">
                      <a16:colId xmlns:a16="http://schemas.microsoft.com/office/drawing/2014/main" val="2258925900"/>
                    </a:ext>
                  </a:extLst>
                </a:gridCol>
                <a:gridCol w="2252521">
                  <a:extLst>
                    <a:ext uri="{9D8B030D-6E8A-4147-A177-3AD203B41FA5}">
                      <a16:colId xmlns:a16="http://schemas.microsoft.com/office/drawing/2014/main" val="4154604499"/>
                    </a:ext>
                  </a:extLst>
                </a:gridCol>
                <a:gridCol w="2436402">
                  <a:extLst>
                    <a:ext uri="{9D8B030D-6E8A-4147-A177-3AD203B41FA5}">
                      <a16:colId xmlns:a16="http://schemas.microsoft.com/office/drawing/2014/main" val="2491552408"/>
                    </a:ext>
                  </a:extLst>
                </a:gridCol>
                <a:gridCol w="873428">
                  <a:extLst>
                    <a:ext uri="{9D8B030D-6E8A-4147-A177-3AD203B41FA5}">
                      <a16:colId xmlns:a16="http://schemas.microsoft.com/office/drawing/2014/main" val="1093817332"/>
                    </a:ext>
                  </a:extLst>
                </a:gridCol>
              </a:tblGrid>
              <a:tr h="280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Sasaran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Analisis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Data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Sumber Data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Variabel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Output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extLst>
                  <a:ext uri="{0D108BD9-81ED-4DB2-BD59-A6C34878D82A}">
                    <a16:rowId xmlns:a16="http://schemas.microsoft.com/office/drawing/2014/main" val="289690923"/>
                  </a:ext>
                </a:extLst>
              </a:tr>
              <a:tr h="1325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Mengidentifikasi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konsep</a:t>
                      </a:r>
                      <a:r>
                        <a:rPr lang="en-US" sz="700" dirty="0">
                          <a:effectLst/>
                        </a:rPr>
                        <a:t> smart infrastructure pada </a:t>
                      </a:r>
                      <a:r>
                        <a:rPr lang="en-US" sz="700" dirty="0" err="1">
                          <a:effectLst/>
                        </a:rPr>
                        <a:t>aspek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sarana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perkotaan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Analisis Konten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Konsep</a:t>
                      </a:r>
                      <a:r>
                        <a:rPr lang="en-US" sz="700" dirty="0">
                          <a:effectLst/>
                        </a:rPr>
                        <a:t> smart infrastructure pada </a:t>
                      </a:r>
                      <a:r>
                        <a:rPr lang="en-US" sz="700" dirty="0" err="1">
                          <a:effectLst/>
                        </a:rPr>
                        <a:t>aspek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sarana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perkotaan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 Bappeda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 Dinas Pendidikan dan Kebudayaan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3. Dinas Kesehatan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4. Kementrian Agama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5. Dinas Perdagangan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6. Dinas Pariwisata Kota Bandar Lampung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7. Dinas Pemuda dan Olahraga Kota Bandar Lampung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1. Sarana Pemerintahan dan Pelayanan umum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2. Sarana Pendidikan dan Pembelajaran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3. Sarana Kesehatan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4. Sarana Peribadatan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5. Sarana Perdagangan dan Jasa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6. Sarana Kebudayaan dan Rekreasi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7. Sarana Ruang Terbuka, Taman dan Lapangan Olah Raga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Konsep smart infrastructure pada aspek sarana di Kota Bandar Lampung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extLst>
                  <a:ext uri="{0D108BD9-81ED-4DB2-BD59-A6C34878D82A}">
                    <a16:rowId xmlns:a16="http://schemas.microsoft.com/office/drawing/2014/main" val="2567262207"/>
                  </a:ext>
                </a:extLst>
              </a:tr>
              <a:tr h="1474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Mengidentifikasi penerapan konsep smart infrastructure pada aspek sarana di Kota Bandar Lampung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Analisis Deskriptif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Indepth Interview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Penerapan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konsep</a:t>
                      </a:r>
                      <a:r>
                        <a:rPr lang="en-US" sz="700" dirty="0">
                          <a:effectLst/>
                        </a:rPr>
                        <a:t> smart </a:t>
                      </a:r>
                      <a:r>
                        <a:rPr lang="en-US" sz="700" dirty="0" err="1">
                          <a:effectLst/>
                        </a:rPr>
                        <a:t>infrastrucuture</a:t>
                      </a:r>
                      <a:r>
                        <a:rPr lang="en-US" sz="700" dirty="0">
                          <a:effectLst/>
                        </a:rPr>
                        <a:t> pada </a:t>
                      </a:r>
                      <a:r>
                        <a:rPr lang="en-US" sz="700" dirty="0" err="1">
                          <a:effectLst/>
                        </a:rPr>
                        <a:t>aspek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sarana</a:t>
                      </a:r>
                      <a:r>
                        <a:rPr lang="en-US" sz="700" dirty="0">
                          <a:effectLst/>
                        </a:rPr>
                        <a:t> di Kota Bandar Lampung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379" marR="41379" marT="0" marB="0"/>
                </a:tc>
                <a:extLst>
                  <a:ext uri="{0D108BD9-81ED-4DB2-BD59-A6C34878D82A}">
                    <a16:rowId xmlns:a16="http://schemas.microsoft.com/office/drawing/2014/main" val="3131214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3D88-D73F-4A69-A551-46DAA190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50" y="2263800"/>
            <a:ext cx="4238700" cy="615900"/>
          </a:xfrm>
        </p:spPr>
        <p:txBody>
          <a:bodyPr/>
          <a:lstStyle/>
          <a:p>
            <a:pPr algn="ctr"/>
            <a:r>
              <a:rPr lang="en-US" dirty="0" err="1"/>
              <a:t>Tinjauan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2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978;p38">
            <a:extLst>
              <a:ext uri="{FF2B5EF4-FFF2-40B4-BE49-F238E27FC236}">
                <a16:creationId xmlns:a16="http://schemas.microsoft.com/office/drawing/2014/main" id="{DEFA6A4B-41AB-4A7A-89A7-FF808D1E4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endParaRPr dirty="0"/>
          </a:p>
        </p:txBody>
      </p:sp>
      <p:sp>
        <p:nvSpPr>
          <p:cNvPr id="39" name="Google Shape;990;p38">
            <a:extLst>
              <a:ext uri="{FF2B5EF4-FFF2-40B4-BE49-F238E27FC236}">
                <a16:creationId xmlns:a16="http://schemas.microsoft.com/office/drawing/2014/main" id="{525F97A6-3CC2-43CF-940E-4E1ACBD94419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1008;p38">
            <a:extLst>
              <a:ext uri="{FF2B5EF4-FFF2-40B4-BE49-F238E27FC236}">
                <a16:creationId xmlns:a16="http://schemas.microsoft.com/office/drawing/2014/main" id="{185B45E6-6289-49C5-AE52-0B8377C55D29}"/>
              </a:ext>
            </a:extLst>
          </p:cNvPr>
          <p:cNvSpPr txBox="1">
            <a:spLocks/>
          </p:cNvSpPr>
          <p:nvPr/>
        </p:nvSpPr>
        <p:spPr>
          <a:xfrm>
            <a:off x="713224" y="1017726"/>
            <a:ext cx="7717501" cy="1290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just"/>
            <a:r>
              <a:rPr lang="id-ID" b="1" dirty="0"/>
              <a:t>Sarana perkotaan</a:t>
            </a:r>
            <a:r>
              <a:rPr lang="id-ID" dirty="0"/>
              <a:t> merupakan </a:t>
            </a:r>
            <a:r>
              <a:rPr lang="id-ID" b="1" dirty="0"/>
              <a:t>kumpulan</a:t>
            </a:r>
            <a:r>
              <a:rPr lang="id-ID" dirty="0"/>
              <a:t> dari berbagai </a:t>
            </a:r>
            <a:r>
              <a:rPr lang="id-ID" b="1" dirty="0"/>
              <a:t>materi</a:t>
            </a:r>
            <a:r>
              <a:rPr lang="id-ID" dirty="0"/>
              <a:t> dan berbagai jenis </a:t>
            </a:r>
            <a:r>
              <a:rPr lang="id-ID" b="1" dirty="0"/>
              <a:t>aktivitas </a:t>
            </a:r>
            <a:r>
              <a:rPr lang="id-ID" dirty="0"/>
              <a:t>yang diciptakan </a:t>
            </a:r>
            <a:r>
              <a:rPr lang="id-ID" b="1" dirty="0"/>
              <a:t>untuk memenuhi kebutuhan masyarakat </a:t>
            </a:r>
            <a:r>
              <a:rPr lang="id-ID" dirty="0"/>
              <a:t>guna melayani kegiatan masyarakat didalamnya demi tercapainya kepuasan social bagi setiap masyarakat yang merasakan dampaknya (Yeastes, 1990).</a:t>
            </a:r>
            <a:endParaRPr lang="en-US" dirty="0"/>
          </a:p>
        </p:txBody>
      </p:sp>
      <p:sp>
        <p:nvSpPr>
          <p:cNvPr id="41" name="Google Shape;1009;p38">
            <a:extLst>
              <a:ext uri="{FF2B5EF4-FFF2-40B4-BE49-F238E27FC236}">
                <a16:creationId xmlns:a16="http://schemas.microsoft.com/office/drawing/2014/main" id="{E576D94C-3F2C-43E8-8CE5-6D38F5FCD926}"/>
              </a:ext>
            </a:extLst>
          </p:cNvPr>
          <p:cNvSpPr txBox="1">
            <a:spLocks/>
          </p:cNvSpPr>
          <p:nvPr/>
        </p:nvSpPr>
        <p:spPr>
          <a:xfrm>
            <a:off x="693831" y="2416423"/>
            <a:ext cx="7696215" cy="165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bre Franklin"/>
              <a:buNone/>
              <a:defRPr sz="1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just"/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: </a:t>
            </a:r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pemerintahan</a:t>
            </a:r>
            <a:r>
              <a:rPr lang="en-US" b="1" dirty="0"/>
              <a:t> dan </a:t>
            </a:r>
            <a:r>
              <a:rPr lang="en-US" b="1" dirty="0" err="1"/>
              <a:t>pelayanan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Pendidikan</a:t>
            </a:r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kesehatan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peribadatan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perbelanjaan</a:t>
            </a:r>
            <a:r>
              <a:rPr lang="en-US" b="1" dirty="0"/>
              <a:t> dan </a:t>
            </a:r>
            <a:r>
              <a:rPr lang="en-US" b="1" dirty="0" err="1"/>
              <a:t>niaga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rekreasi</a:t>
            </a:r>
            <a:r>
              <a:rPr lang="en-US" b="1" dirty="0"/>
              <a:t> dan </a:t>
            </a:r>
            <a:r>
              <a:rPr lang="en-US" b="1" dirty="0" err="1"/>
              <a:t>kebudayaan</a:t>
            </a:r>
            <a:endParaRPr lang="en-US" b="1" dirty="0"/>
          </a:p>
          <a:p>
            <a:pPr algn="just">
              <a:buFont typeface="Libre Franklin"/>
              <a:buAutoNum type="arabicPeriod"/>
            </a:pP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olahraga</a:t>
            </a:r>
            <a:r>
              <a:rPr lang="en-US" b="1" dirty="0"/>
              <a:t> dan </a:t>
            </a:r>
            <a:r>
              <a:rPr lang="en-US" b="1" dirty="0" err="1"/>
              <a:t>lapangan</a:t>
            </a:r>
            <a:r>
              <a:rPr lang="en-US" b="1" dirty="0"/>
              <a:t> </a:t>
            </a:r>
            <a:r>
              <a:rPr lang="en-US" b="1" dirty="0" err="1"/>
              <a:t>terbuka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pemakanan</a:t>
            </a:r>
            <a:r>
              <a:rPr lang="en-US" b="1" dirty="0"/>
              <a:t> </a:t>
            </a:r>
            <a:r>
              <a:rPr lang="en-US" b="1" dirty="0" err="1"/>
              <a:t>umum</a:t>
            </a:r>
            <a:r>
              <a:rPr lang="en-US" b="1" dirty="0"/>
              <a:t>.</a:t>
            </a:r>
          </a:p>
        </p:txBody>
      </p:sp>
      <p:sp>
        <p:nvSpPr>
          <p:cNvPr id="42" name="Google Shape;1031;p38">
            <a:extLst>
              <a:ext uri="{FF2B5EF4-FFF2-40B4-BE49-F238E27FC236}">
                <a16:creationId xmlns:a16="http://schemas.microsoft.com/office/drawing/2014/main" id="{1AE509B3-D2C9-4582-8C4F-5130576D8F7C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" name="Google Shape;1032;p38">
            <a:extLst>
              <a:ext uri="{FF2B5EF4-FFF2-40B4-BE49-F238E27FC236}">
                <a16:creationId xmlns:a16="http://schemas.microsoft.com/office/drawing/2014/main" id="{4C996697-B777-4B54-A80D-550F094692FB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1036;p38">
            <a:hlinkClick r:id="rId3" action="ppaction://hlinksldjump"/>
            <a:extLst>
              <a:ext uri="{FF2B5EF4-FFF2-40B4-BE49-F238E27FC236}">
                <a16:creationId xmlns:a16="http://schemas.microsoft.com/office/drawing/2014/main" id="{4C934B2F-70E1-4FD6-AF7D-0B626B5DC4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1037;p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F536C4-AD0A-486C-B813-F4C9F6710010}"/>
              </a:ext>
            </a:extLst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38;p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C43A167-FA6B-4636-A1E8-3F674C207496}"/>
              </a:ext>
            </a:extLst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4F68BE7C-DC77-4522-9FB2-DDB154F7922E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8E8C2AC0-F45A-4978-AFEE-9CDC4195324E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B45EC93D-8AB6-403F-A3C4-780E4D88F7C8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DD5FF0C-6301-495C-82E8-8382B9E7B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51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D21C252-B5DA-4B8A-8FE6-DF004F96D657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B1B7979-8FAB-44B1-BC52-C02F5C0C0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City</a:t>
            </a:r>
            <a:endParaRPr dirty="0"/>
          </a:p>
        </p:txBody>
      </p:sp>
      <p:sp>
        <p:nvSpPr>
          <p:cNvPr id="990" name="Google Shape;990;p38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subTitle" idx="4"/>
          </p:nvPr>
        </p:nvSpPr>
        <p:spPr>
          <a:xfrm>
            <a:off x="713224" y="1017726"/>
            <a:ext cx="7717501" cy="129099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just"/>
            <a:r>
              <a:rPr lang="id-ID" dirty="0"/>
              <a:t>Cohen (2014)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b="1" i="1" dirty="0"/>
              <a:t>smart city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b="1" dirty="0" err="1"/>
              <a:t>sebuah</a:t>
            </a:r>
            <a:r>
              <a:rPr lang="en-US" b="1" dirty="0"/>
              <a:t> </a:t>
            </a:r>
            <a:r>
              <a:rPr lang="en-US" b="1" dirty="0" err="1"/>
              <a:t>kota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b="1" dirty="0" err="1"/>
              <a:t>inovasi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upaya</a:t>
            </a:r>
            <a:r>
              <a:rPr lang="en-US" dirty="0"/>
              <a:t>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b="1" dirty="0" err="1"/>
              <a:t>meningkatan</a:t>
            </a:r>
            <a:r>
              <a:rPr lang="en-US" b="1" dirty="0"/>
              <a:t> </a:t>
            </a:r>
            <a:r>
              <a:rPr lang="en-US" b="1" dirty="0" err="1"/>
              <a:t>kualitas</a:t>
            </a:r>
            <a:r>
              <a:rPr lang="en-US" b="1" dirty="0"/>
              <a:t> </a:t>
            </a:r>
            <a:r>
              <a:rPr lang="en-US" b="1" dirty="0" err="1"/>
              <a:t>hidup</a:t>
            </a:r>
            <a:r>
              <a:rPr lang="en-US" b="1" dirty="0"/>
              <a:t> dan </a:t>
            </a:r>
            <a:r>
              <a:rPr lang="en-US" b="1" dirty="0" err="1"/>
              <a:t>perekonomian</a:t>
            </a:r>
            <a:r>
              <a:rPr lang="en-US" b="1" dirty="0"/>
              <a:t> </a:t>
            </a:r>
            <a:r>
              <a:rPr lang="en-US" b="1" dirty="0" err="1"/>
              <a:t>suatu</a:t>
            </a:r>
            <a:r>
              <a:rPr lang="en-US" b="1" dirty="0"/>
              <a:t> </a:t>
            </a:r>
            <a:r>
              <a:rPr lang="en-US" b="1" dirty="0" err="1"/>
              <a:t>kota</a:t>
            </a:r>
            <a:r>
              <a:rPr lang="en-US" b="1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ramah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.</a:t>
            </a:r>
          </a:p>
        </p:txBody>
      </p:sp>
      <p:sp>
        <p:nvSpPr>
          <p:cNvPr id="1009" name="Google Shape;1009;p38"/>
          <p:cNvSpPr txBox="1">
            <a:spLocks noGrp="1"/>
          </p:cNvSpPr>
          <p:nvPr>
            <p:ph type="subTitle" idx="5"/>
          </p:nvPr>
        </p:nvSpPr>
        <p:spPr>
          <a:xfrm>
            <a:off x="713224" y="2964530"/>
            <a:ext cx="7696215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d-ID" dirty="0"/>
              <a:t>Menurut Muliarto (2015), </a:t>
            </a:r>
            <a:r>
              <a:rPr lang="en-US" b="1" i="1" dirty="0"/>
              <a:t>smart city</a:t>
            </a:r>
            <a:r>
              <a:rPr lang="en-US" b="1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 err="1"/>
              <a:t>hubungan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infrastruktur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menunjungan</a:t>
            </a:r>
            <a:r>
              <a:rPr lang="en-US" dirty="0"/>
              <a:t> </a:t>
            </a:r>
            <a:r>
              <a:rPr lang="en-US" dirty="0" err="1"/>
              <a:t>dibidang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layak</a:t>
            </a:r>
            <a:r>
              <a:rPr lang="en-US" dirty="0"/>
              <a:t> </a:t>
            </a:r>
            <a:r>
              <a:rPr lang="en-US" dirty="0" err="1"/>
              <a:t>huni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mengintegrasikan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aspek</a:t>
            </a:r>
            <a:r>
              <a:rPr lang="en-US" dirty="0"/>
              <a:t>.</a:t>
            </a:r>
          </a:p>
        </p:txBody>
      </p:sp>
      <p:sp>
        <p:nvSpPr>
          <p:cNvPr id="1031" name="Google Shape;1031;p38"/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8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5362C2BC-4FBB-45F9-894C-A24B1BEF92D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6DB5B175-F37A-4E80-B5F6-FACEFAE42763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54A7B968-7214-401A-B2B4-B9A826E7D690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52D925D-DE73-410C-BB7B-AF9DF4554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2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EE24DB21-36A7-4CCD-90F7-3682115F60F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D07FFB-C018-47B9-A89F-66BFA8E3B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68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23" y="15867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City</a:t>
            </a:r>
            <a:endParaRPr dirty="0"/>
          </a:p>
        </p:txBody>
      </p:sp>
      <p:sp>
        <p:nvSpPr>
          <p:cNvPr id="990" name="Google Shape;990;p38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38"/>
          <p:cNvSpPr txBox="1">
            <a:spLocks noGrp="1"/>
          </p:cNvSpPr>
          <p:nvPr>
            <p:ph type="subTitle" idx="4"/>
          </p:nvPr>
        </p:nvSpPr>
        <p:spPr>
          <a:xfrm>
            <a:off x="427514" y="635490"/>
            <a:ext cx="7717501" cy="30599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sz="1100" dirty="0" err="1"/>
              <a:t>Kedudukan</a:t>
            </a:r>
            <a:r>
              <a:rPr lang="en-US" sz="1100" dirty="0"/>
              <a:t> </a:t>
            </a:r>
            <a:r>
              <a:rPr lang="en-US" sz="1100" i="1" dirty="0"/>
              <a:t>smart infrastructure </a:t>
            </a:r>
            <a:r>
              <a:rPr lang="en-US" sz="1100" dirty="0" err="1"/>
              <a:t>dalam</a:t>
            </a:r>
            <a:r>
              <a:rPr lang="en-US" sz="1100" dirty="0"/>
              <a:t> smart city </a:t>
            </a:r>
            <a:r>
              <a:rPr lang="en-US" sz="1100" dirty="0" err="1"/>
              <a:t>terdapat</a:t>
            </a:r>
            <a:r>
              <a:rPr lang="en-US" sz="1100" dirty="0"/>
              <a:t> pada </a:t>
            </a:r>
            <a:r>
              <a:rPr lang="en-US" sz="1100" dirty="0" err="1"/>
              <a:t>tabel</a:t>
            </a:r>
            <a:r>
              <a:rPr lang="en-US" sz="1100" dirty="0"/>
              <a:t> indicator </a:t>
            </a:r>
            <a:r>
              <a:rPr lang="en-US" sz="1100" i="1" dirty="0"/>
              <a:t>smart city </a:t>
            </a:r>
            <a:r>
              <a:rPr lang="en-US" sz="1100" dirty="0" err="1"/>
              <a:t>dibawah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.</a:t>
            </a:r>
          </a:p>
        </p:txBody>
      </p:sp>
      <p:sp>
        <p:nvSpPr>
          <p:cNvPr id="1031" name="Google Shape;1031;p38"/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2" name="Google Shape;1032;p38"/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6" name="Google Shape;1036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8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5362C2BC-4FBB-45F9-894C-A24B1BEF92D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6DB5B175-F37A-4E80-B5F6-FACEFAE42763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54A7B968-7214-401A-B2B4-B9A826E7D690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C52D925D-DE73-410C-BB7B-AF9DF4554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2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EE24DB21-36A7-4CCD-90F7-3682115F60F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D07FFB-C018-47B9-A89F-66BFA8E3B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65" y="4394810"/>
            <a:ext cx="635040" cy="76195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7B881C-1DBF-483F-B74C-3B86814D8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721787"/>
              </p:ext>
            </p:extLst>
          </p:nvPr>
        </p:nvGraphicFramePr>
        <p:xfrm>
          <a:off x="169426" y="981354"/>
          <a:ext cx="4386316" cy="3437328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2193158">
                  <a:extLst>
                    <a:ext uri="{9D8B030D-6E8A-4147-A177-3AD203B41FA5}">
                      <a16:colId xmlns:a16="http://schemas.microsoft.com/office/drawing/2014/main" val="508732359"/>
                    </a:ext>
                  </a:extLst>
                </a:gridCol>
                <a:gridCol w="2193158">
                  <a:extLst>
                    <a:ext uri="{9D8B030D-6E8A-4147-A177-3AD203B41FA5}">
                      <a16:colId xmlns:a16="http://schemas.microsoft.com/office/drawing/2014/main" val="2908636599"/>
                    </a:ext>
                  </a:extLst>
                </a:gridCol>
              </a:tblGrid>
              <a:tr h="1681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Dimension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Working Area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017692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environment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Smart buildings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669490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Resources management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604755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Sustainable urban planning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955090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mobility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Efficient transport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711199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Multi-modal access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269622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Technology infrastructure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201051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government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Online services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009801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Infrastructure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920798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Open government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946598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economy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Enterpreneurship and innovation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946634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Productivity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488092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Local and global conexion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45794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Smart people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Inclusion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001263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Education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587027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Creativity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392273"/>
                  </a:ext>
                </a:extLst>
              </a:tr>
              <a:tr h="168162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Smart living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Culture and well-being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43658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Safety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310627"/>
                  </a:ext>
                </a:extLst>
              </a:tr>
              <a:tr h="1681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Health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1076" marR="51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068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523A004-4FB6-48A7-A27A-AA14FADE9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755039"/>
              </p:ext>
            </p:extLst>
          </p:nvPr>
        </p:nvGraphicFramePr>
        <p:xfrm>
          <a:off x="4555742" y="991626"/>
          <a:ext cx="4368045" cy="3425263"/>
        </p:xfrm>
        <a:graphic>
          <a:graphicData uri="http://schemas.openxmlformats.org/drawingml/2006/table">
            <a:tbl>
              <a:tblPr firstRow="1" firstCol="1" bandRow="1">
                <a:tableStyleId>{622570D0-A7FD-45C4-9C3A-187E027F667F}</a:tableStyleId>
              </a:tblPr>
              <a:tblGrid>
                <a:gridCol w="4368045">
                  <a:extLst>
                    <a:ext uri="{9D8B030D-6E8A-4147-A177-3AD203B41FA5}">
                      <a16:colId xmlns:a16="http://schemas.microsoft.com/office/drawing/2014/main" val="1647496132"/>
                    </a:ext>
                  </a:extLst>
                </a:gridCol>
              </a:tblGrid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Indicator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385683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Sustainability-certified buildings, Smart Homes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0883"/>
                  </a:ext>
                </a:extLst>
              </a:tr>
              <a:tr h="54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Energy, Carbon footprint, Air Quality, Waste Generation, Water Consumption</a:t>
                      </a: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26237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Climate resilience planning, Density, Green Space per capita, 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237475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Clean-energy transport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3655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Public transport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151740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Smart Cards, </a:t>
                      </a:r>
                      <a:r>
                        <a:rPr lang="en-US" sz="900" dirty="0" err="1">
                          <a:effectLst/>
                          <a:latin typeface="+mj-lt"/>
                        </a:rPr>
                        <a:t>Acces</a:t>
                      </a:r>
                      <a:r>
                        <a:rPr lang="en-US" sz="900" dirty="0">
                          <a:effectLst/>
                          <a:latin typeface="+mj-lt"/>
                        </a:rPr>
                        <a:t> to real-time information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61407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Online procedures, Electronic benefits payments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782630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 err="1">
                          <a:effectLst/>
                          <a:latin typeface="+mj-lt"/>
                        </a:rPr>
                        <a:t>Wifi</a:t>
                      </a:r>
                      <a:r>
                        <a:rPr lang="en-US" sz="900" dirty="0">
                          <a:effectLst/>
                          <a:latin typeface="+mj-lt"/>
                        </a:rPr>
                        <a:t> coverage, Broadband &amp; Sensor coverage, Integrated health + safety operations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054950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Open data, Open apps, Privacy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88347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New startups, R+D, Employment Levels, Innovation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657373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GRP per capita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091014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Exports, International events hold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482093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Internet-connected households, Smart-phone penetration, Civic engagement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971154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Secondary education, University graduates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91579"/>
                  </a:ext>
                </a:extLst>
              </a:tr>
              <a:tr h="541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Foreign-born immigrants, Urban living lab, Creative industry jobs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691024"/>
                  </a:ext>
                </a:extLst>
              </a:tr>
              <a:tr h="6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Life conditions, Gini index, Quality of life ranking, Investment in culture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400416"/>
                  </a:ext>
                </a:extLst>
              </a:tr>
              <a:tr h="6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Crime, Smart crime prevention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922948"/>
                  </a:ext>
                </a:extLst>
              </a:tr>
              <a:tr h="63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+mj-lt"/>
                        </a:rPr>
                        <a:t>Single health history, Life expectancy</a:t>
                      </a:r>
                      <a:endParaRPr lang="en-US" sz="900" dirty="0"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20648" marR="2064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859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32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Infrastructure</a:t>
            </a:r>
            <a:endParaRPr dirty="0"/>
          </a:p>
        </p:txBody>
      </p:sp>
      <p:sp>
        <p:nvSpPr>
          <p:cNvPr id="1045" name="Google Shape;1045;p39"/>
          <p:cNvSpPr txBox="1">
            <a:spLocks noGrp="1"/>
          </p:cNvSpPr>
          <p:nvPr>
            <p:ph type="subTitle" idx="1"/>
          </p:nvPr>
        </p:nvSpPr>
        <p:spPr>
          <a:xfrm>
            <a:off x="713224" y="1339899"/>
            <a:ext cx="7622702" cy="2918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b="1" dirty="0"/>
              <a:t>Smart </a:t>
            </a:r>
            <a:r>
              <a:rPr lang="en-US" b="1" dirty="0" err="1"/>
              <a:t>Infrastucture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b="1" dirty="0" err="1"/>
              <a:t>hubungan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infrastruktur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b="1" dirty="0" err="1"/>
              <a:t>mengintegrasikan</a:t>
            </a:r>
            <a:r>
              <a:rPr lang="en-US" b="1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 digital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keakuratan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dan </a:t>
            </a:r>
            <a:r>
              <a:rPr lang="en-US" dirty="0" err="1"/>
              <a:t>pengolahan</a:t>
            </a:r>
            <a:r>
              <a:rPr lang="en-US" dirty="0"/>
              <a:t> data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, </a:t>
            </a:r>
            <a:r>
              <a:rPr lang="en-US" dirty="0" err="1"/>
              <a:t>kehandalan</a:t>
            </a:r>
            <a:r>
              <a:rPr lang="en-US" dirty="0"/>
              <a:t>, </a:t>
            </a:r>
            <a:r>
              <a:rPr lang="en-US" dirty="0" err="1"/>
              <a:t>kenyamanan</a:t>
            </a:r>
            <a:r>
              <a:rPr lang="en-US" dirty="0"/>
              <a:t>, </a:t>
            </a:r>
            <a:r>
              <a:rPr lang="en-US" dirty="0" err="1"/>
              <a:t>keselamatan</a:t>
            </a:r>
            <a:r>
              <a:rPr lang="en-US" dirty="0"/>
              <a:t>, </a:t>
            </a:r>
            <a:r>
              <a:rPr lang="en-US" dirty="0" err="1"/>
              <a:t>ketahanan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yang </a:t>
            </a:r>
            <a:r>
              <a:rPr lang="en-US" dirty="0" err="1"/>
              <a:t>berkelanjutan</a:t>
            </a:r>
            <a:r>
              <a:rPr lang="en-US" dirty="0"/>
              <a:t> (ogie,dkk.2017)</a:t>
            </a:r>
          </a:p>
          <a:p>
            <a:pPr marL="0" lvl="0" indent="0" algn="ctr"/>
            <a:endParaRPr lang="en-US" dirty="0"/>
          </a:p>
          <a:p>
            <a:pPr marL="0" lvl="0" indent="0" algn="l"/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lain :</a:t>
            </a:r>
          </a:p>
          <a:p>
            <a:pPr marL="342900" lvl="0" algn="l">
              <a:buAutoNum type="arabicPeriod"/>
            </a:pPr>
            <a:r>
              <a:rPr lang="en-US" b="1" dirty="0"/>
              <a:t>Smart Government</a:t>
            </a:r>
          </a:p>
          <a:p>
            <a:pPr marL="342900" lvl="0" algn="l">
              <a:buAutoNum type="arabicPeriod"/>
            </a:pPr>
            <a:r>
              <a:rPr lang="en-US" b="1" dirty="0"/>
              <a:t>Smart Education</a:t>
            </a:r>
          </a:p>
          <a:p>
            <a:pPr marL="342900" lvl="0" algn="l">
              <a:buAutoNum type="arabicPeriod"/>
            </a:pPr>
            <a:r>
              <a:rPr lang="en-US" b="1" dirty="0"/>
              <a:t>Smart Health</a:t>
            </a:r>
          </a:p>
          <a:p>
            <a:pPr marL="342900" lvl="0" algn="l">
              <a:buAutoNum type="arabicPeriod"/>
            </a:pPr>
            <a:r>
              <a:rPr lang="en-US" b="1" dirty="0"/>
              <a:t>Smart Worship</a:t>
            </a:r>
          </a:p>
          <a:p>
            <a:pPr marL="342900" lvl="0" algn="l">
              <a:buAutoNum type="arabicPeriod"/>
            </a:pPr>
            <a:r>
              <a:rPr lang="en-US" b="1" dirty="0"/>
              <a:t>Smart Trade and Commerce</a:t>
            </a:r>
          </a:p>
          <a:p>
            <a:pPr marL="342900" lvl="0" algn="l">
              <a:buAutoNum type="arabicPeriod"/>
            </a:pPr>
            <a:r>
              <a:rPr lang="en-US" b="1" dirty="0"/>
              <a:t>Smart Culture  and Recreation</a:t>
            </a:r>
          </a:p>
          <a:p>
            <a:pPr marL="342900" algn="l">
              <a:buFont typeface="Libre Franklin"/>
              <a:buAutoNum type="arabicPeriod"/>
            </a:pPr>
            <a:r>
              <a:rPr lang="en-US" b="1" dirty="0"/>
              <a:t>Smart Open Space, Garden and Sports Field</a:t>
            </a:r>
          </a:p>
          <a:p>
            <a:pPr marL="0" lvl="0" indent="0" algn="l"/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Tahapan</a:t>
            </a:r>
            <a:r>
              <a:rPr lang="en-US" dirty="0"/>
              <a:t> Smart Infrastructure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BF5789-4CCD-42CB-9F41-3B6BABE88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977430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1987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9"/>
          <p:cNvSpPr txBox="1">
            <a:spLocks noGrp="1"/>
          </p:cNvSpPr>
          <p:nvPr>
            <p:ph type="title" idx="8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Literatur</a:t>
            </a:r>
            <a:endParaRPr dirty="0"/>
          </a:p>
        </p:txBody>
      </p:sp>
      <p:pic>
        <p:nvPicPr>
          <p:cNvPr id="1104" name="Google Shape;1104;p3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9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9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90;p38">
            <a:extLst>
              <a:ext uri="{FF2B5EF4-FFF2-40B4-BE49-F238E27FC236}">
                <a16:creationId xmlns:a16="http://schemas.microsoft.com/office/drawing/2014/main" id="{80F4DDE5-2A3E-426F-9C55-21074AB31B1C}"/>
              </a:ext>
            </a:extLst>
          </p:cNvPr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1031;p38">
            <a:extLst>
              <a:ext uri="{FF2B5EF4-FFF2-40B4-BE49-F238E27FC236}">
                <a16:creationId xmlns:a16="http://schemas.microsoft.com/office/drawing/2014/main" id="{F5EEECFC-ED7D-4934-B23F-E8AC6432E1F7}"/>
              </a:ext>
            </a:extLst>
          </p:cNvPr>
          <p:cNvSpPr txBox="1"/>
          <p:nvPr/>
        </p:nvSpPr>
        <p:spPr>
          <a:xfrm>
            <a:off x="2199123" y="4498986"/>
            <a:ext cx="1195956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Tinjauan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lang="en-US"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1032;p38">
            <a:extLst>
              <a:ext uri="{FF2B5EF4-FFF2-40B4-BE49-F238E27FC236}">
                <a16:creationId xmlns:a16="http://schemas.microsoft.com/office/drawing/2014/main" id="{DBA35553-93B1-42EC-B19C-5948C0442845}"/>
              </a:ext>
            </a:extLst>
          </p:cNvPr>
          <p:cNvSpPr/>
          <p:nvPr/>
        </p:nvSpPr>
        <p:spPr>
          <a:xfrm>
            <a:off x="2199965" y="4987051"/>
            <a:ext cx="1195956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1DC9483C-905F-4CCB-A79F-ADFADD269E8D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D2B711AD-4F33-483E-845F-CD949196DD8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92522FDC-8322-46C8-9E70-B666DB77F241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0ADB8CC-8274-4139-ADB1-2766DFC0A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83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0E1E3701-1873-497F-8BD4-A466ED1D1AB3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9946EDB-2E4A-40C8-8FA7-7CB239EB2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DE8FD0-062B-443B-9E6C-6EFB19053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40249"/>
              </p:ext>
            </p:extLst>
          </p:nvPr>
        </p:nvGraphicFramePr>
        <p:xfrm>
          <a:off x="1122680" y="917595"/>
          <a:ext cx="6795538" cy="3500374"/>
        </p:xfrm>
        <a:graphic>
          <a:graphicData uri="http://schemas.openxmlformats.org/drawingml/2006/table">
            <a:tbl>
              <a:tblPr firstRow="1" firstCol="1" bandRow="1"/>
              <a:tblGrid>
                <a:gridCol w="1370263">
                  <a:extLst>
                    <a:ext uri="{9D8B030D-6E8A-4147-A177-3AD203B41FA5}">
                      <a16:colId xmlns:a16="http://schemas.microsoft.com/office/drawing/2014/main" val="267781559"/>
                    </a:ext>
                  </a:extLst>
                </a:gridCol>
                <a:gridCol w="1233299">
                  <a:extLst>
                    <a:ext uri="{9D8B030D-6E8A-4147-A177-3AD203B41FA5}">
                      <a16:colId xmlns:a16="http://schemas.microsoft.com/office/drawing/2014/main" val="2395566043"/>
                    </a:ext>
                  </a:extLst>
                </a:gridCol>
                <a:gridCol w="1555568">
                  <a:extLst>
                    <a:ext uri="{9D8B030D-6E8A-4147-A177-3AD203B41FA5}">
                      <a16:colId xmlns:a16="http://schemas.microsoft.com/office/drawing/2014/main" val="3714990714"/>
                    </a:ext>
                  </a:extLst>
                </a:gridCol>
                <a:gridCol w="1227101">
                  <a:extLst>
                    <a:ext uri="{9D8B030D-6E8A-4147-A177-3AD203B41FA5}">
                      <a16:colId xmlns:a16="http://schemas.microsoft.com/office/drawing/2014/main" val="2873417622"/>
                    </a:ext>
                  </a:extLst>
                </a:gridCol>
                <a:gridCol w="1409307">
                  <a:extLst>
                    <a:ext uri="{9D8B030D-6E8A-4147-A177-3AD203B41FA5}">
                      <a16:colId xmlns:a16="http://schemas.microsoft.com/office/drawing/2014/main" val="2844458111"/>
                    </a:ext>
                  </a:extLst>
                </a:gridCol>
              </a:tblGrid>
              <a:tr h="235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Literatur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Sumber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Teori</a:t>
                      </a: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Variabel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Output</a:t>
                      </a: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078593"/>
                  </a:ext>
                </a:extLst>
              </a:tr>
              <a:tr h="13065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Kedudukan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salah satu elemen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city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Cohen, 2014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Dimensi dalam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government :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a.Online services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b.Infrastructure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c.Open Government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a. Kantor Dinas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b. Sekolah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c. Rumah Sakit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d. Tempat Ibadah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e. Pasar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f. Ruang Terbuka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 Teridentifikasinya konsep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aspek sarana pekotaan di Kota Bandar Lampung.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 Teridentifikasinya penerapan </a:t>
                      </a:r>
                      <a:r>
                        <a:rPr lang="en-US" sz="12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pada aspek sarana perkotaan di Kota Bandar Lampung.</a:t>
                      </a:r>
                    </a:p>
                  </a:txBody>
                  <a:tcPr marL="66933" marR="6693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33535"/>
                  </a:ext>
                </a:extLst>
              </a:tr>
              <a:tr h="18741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Pembangunan sarana perkotaan di Indonesia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Yeates, 1990</a:t>
                      </a: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Komponen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perkotaan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6933" marR="6693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1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185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91DF646-B0AB-4D8A-9F45-DA4F1E2ACA51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86616" y="2285400"/>
            <a:ext cx="7717500" cy="572700"/>
          </a:xfrm>
        </p:spPr>
        <p:txBody>
          <a:bodyPr/>
          <a:lstStyle/>
          <a:p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5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Kota Bandar Lampung</a:t>
            </a:r>
            <a:endParaRPr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0E41541-171F-485E-96E5-62330758BCDC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7" y="985926"/>
            <a:ext cx="5401994" cy="33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45474-378E-45A0-B53D-3006B9556C22}"/>
              </a:ext>
            </a:extLst>
          </p:cNvPr>
          <p:cNvSpPr/>
          <p:nvPr/>
        </p:nvSpPr>
        <p:spPr>
          <a:xfrm>
            <a:off x="5926840" y="1060005"/>
            <a:ext cx="2862519" cy="359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Adapun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penjabaran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langsung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berikut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: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Utara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Natar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KabupatenLampung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Selatan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Selatan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Padang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CerminKabupatenPesawarandan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Ketibung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KabupatenLampungSelatanserta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Teluk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Lampung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Barat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Gedung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Tataan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Padang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Cermin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Pesawaran</a:t>
            </a:r>
            <a:endParaRPr lang="en-US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Sebelah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Timur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berbatasan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Kecamatan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Tanjung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9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BintangKabupaten</a:t>
            </a:r>
            <a:r>
              <a:rPr lang="en-US" sz="900" dirty="0">
                <a:latin typeface="Times New Roman" panose="02020603050405020304" pitchFamily="18" charset="0"/>
                <a:ea typeface="Calibri" panose="020F0502020204030204" pitchFamily="34" charset="0"/>
              </a:rPr>
              <a:t> Lampung Selatan</a:t>
            </a:r>
          </a:p>
          <a:p>
            <a:pPr algn="just">
              <a:lnSpc>
                <a:spcPct val="150000"/>
              </a:lnSpc>
            </a:pPr>
            <a:r>
              <a:rPr lang="en-US" sz="9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900" dirty="0"/>
              <a:t>20 kecamatan dan 126 kelurahan</a:t>
            </a:r>
            <a:endParaRPr lang="en-US" sz="900" dirty="0"/>
          </a:p>
          <a:p>
            <a:pPr lvl="0" algn="just">
              <a:lnSpc>
                <a:spcPct val="150000"/>
              </a:lnSpc>
            </a:pPr>
            <a:endParaRPr lang="en-US" sz="9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/>
          <p:nvPr/>
        </p:nvSpPr>
        <p:spPr>
          <a:xfrm>
            <a:off x="220008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33">
            <a:hlinkClick r:id="rId3" action="ppaction://hlinksldjump"/>
          </p:cNvPr>
          <p:cNvSpPr txBox="1"/>
          <p:nvPr/>
        </p:nvSpPr>
        <p:spPr>
          <a:xfrm>
            <a:off x="219912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Tue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0" name="Google Shape;510;p33">
            <a:hlinkClick r:id="rId4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Wed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1" name="Google Shape;511;p33">
            <a:hlinkClick r:id="rId5" action="ppaction://hlinksldjump"/>
          </p:cNvPr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Thu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2" name="Google Shape;512;p33">
            <a:hlinkClick r:id="" action="ppaction://noaction"/>
          </p:cNvPr>
          <p:cNvSpPr txBox="1"/>
          <p:nvPr/>
        </p:nvSpPr>
        <p:spPr>
          <a:xfrm>
            <a:off x="4564467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Fri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33">
            <a:hlinkClick r:id="rId6" action="ppaction://hlinksldjump"/>
          </p:cNvPr>
          <p:cNvSpPr txBox="1"/>
          <p:nvPr/>
        </p:nvSpPr>
        <p:spPr>
          <a:xfrm>
            <a:off x="1409473" y="4498986"/>
            <a:ext cx="7968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Mon</a:t>
            </a:r>
            <a:endParaRPr sz="18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33">
            <a:hlinkClick r:id="rId7" action="ppaction://hlinksldjump"/>
          </p:cNvPr>
          <p:cNvSpPr txBox="1"/>
          <p:nvPr/>
        </p:nvSpPr>
        <p:spPr>
          <a:xfrm>
            <a:off x="5355326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33">
            <a:hlinkClick r:id="rId7" action="ppaction://hlinksldjump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688" y="4588783"/>
            <a:ext cx="360876" cy="34120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3">
            <a:hlinkClick r:id="rId9" action="ppaction://hlinksldjump"/>
          </p:cNvPr>
          <p:cNvSpPr txBox="1"/>
          <p:nvPr/>
        </p:nvSpPr>
        <p:spPr>
          <a:xfrm>
            <a:off x="693677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7" name="Google Shape;517;p33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t="2723" b="2723"/>
          <a:stretch/>
        </p:blipFill>
        <p:spPr>
          <a:xfrm>
            <a:off x="722597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>
            <a:hlinkClick r:id="" action="ppaction://noaction"/>
          </p:cNvPr>
          <p:cNvSpPr txBox="1"/>
          <p:nvPr/>
        </p:nvSpPr>
        <p:spPr>
          <a:xfrm>
            <a:off x="772738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9" name="Google Shape;519;p33">
            <a:hlinkClick r:id="" action="ppaction://noaction"/>
          </p:cNvPr>
          <p:cNvPicPr preferRelativeResize="0"/>
          <p:nvPr/>
        </p:nvPicPr>
        <p:blipFill rotWithShape="1">
          <a:blip r:embed="rId11">
            <a:alphaModFix/>
          </a:blip>
          <a:srcRect t="2723" b="2723"/>
          <a:stretch/>
        </p:blipFill>
        <p:spPr>
          <a:xfrm>
            <a:off x="801658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3">
            <a:hlinkClick r:id="rId12" action="ppaction://hlinksldjump"/>
          </p:cNvPr>
          <p:cNvSpPr txBox="1"/>
          <p:nvPr/>
        </p:nvSpPr>
        <p:spPr>
          <a:xfrm>
            <a:off x="6146163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1" name="Google Shape;521;p33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t="2723" b="2723"/>
          <a:stretch/>
        </p:blipFill>
        <p:spPr>
          <a:xfrm>
            <a:off x="6435363" y="4656705"/>
            <a:ext cx="217200" cy="205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3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23" name="Google Shape;523;p33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24" name="Google Shape;524;p33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3"/>
          <p:cNvGrpSpPr/>
          <p:nvPr/>
        </p:nvGrpSpPr>
        <p:grpSpPr>
          <a:xfrm flipH="1">
            <a:off x="270750" y="253149"/>
            <a:ext cx="8627325" cy="4089001"/>
            <a:chOff x="270750" y="253149"/>
            <a:chExt cx="8627325" cy="4089001"/>
          </a:xfrm>
        </p:grpSpPr>
        <p:sp>
          <p:nvSpPr>
            <p:cNvPr id="526" name="Google Shape;526;p33"/>
            <p:cNvSpPr/>
            <p:nvPr/>
          </p:nvSpPr>
          <p:spPr>
            <a:xfrm>
              <a:off x="669525" y="1066225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270750" y="3248150"/>
              <a:ext cx="572100" cy="5721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8301150" y="4048150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6009175" y="2531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8325975" y="339809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3265475" y="26565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2318445" y="305956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 </a:t>
            </a:r>
            <a:r>
              <a:rPr lang="en-US" dirty="0" err="1"/>
              <a:t>Pembahasan</a:t>
            </a:r>
            <a:endParaRPr dirty="0"/>
          </a:p>
        </p:txBody>
      </p:sp>
      <p:sp>
        <p:nvSpPr>
          <p:cNvPr id="535" name="Google Shape;535;p33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1126125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1.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Pendahuluan</a:t>
            </a: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8" name="Google Shape;538;p33"/>
          <p:cNvSpPr/>
          <p:nvPr/>
        </p:nvSpPr>
        <p:spPr>
          <a:xfrm>
            <a:off x="3517800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2.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Tinjauan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Teori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5909475" y="1388825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3.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Gambaran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Umum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Wilayah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Studi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2331174" y="2919906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4.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Analisis</a:t>
            </a:r>
            <a:r>
              <a:rPr lang="en-US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dan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Pembahasan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41" name="Google Shape;541;p33"/>
          <p:cNvSpPr/>
          <p:nvPr/>
        </p:nvSpPr>
        <p:spPr>
          <a:xfrm>
            <a:off x="4848873" y="2895048"/>
            <a:ext cx="2108400" cy="1275000"/>
          </a:xfrm>
          <a:prstGeom prst="roundRect">
            <a:avLst>
              <a:gd name="adj" fmla="val 305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5. </a:t>
            </a:r>
            <a:r>
              <a:rPr lang="en-US" sz="2000" dirty="0" err="1">
                <a:solidFill>
                  <a:schemeClr val="lt2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Penutup</a:t>
            </a:r>
            <a:endParaRPr sz="2000" dirty="0">
              <a:solidFill>
                <a:schemeClr val="lt2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570" name="Google Shape;570;p33"/>
          <p:cNvSpPr txBox="1"/>
          <p:nvPr/>
        </p:nvSpPr>
        <p:spPr>
          <a:xfrm>
            <a:off x="621017" y="4498986"/>
            <a:ext cx="79560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1" name="Google Shape;571;p33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1657" y="462698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3"/>
          <p:cNvSpPr/>
          <p:nvPr/>
        </p:nvSpPr>
        <p:spPr>
          <a:xfrm>
            <a:off x="621792" y="4987052"/>
            <a:ext cx="795600" cy="3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873F9-919A-4CE6-A182-2E829D4ABB90}"/>
              </a:ext>
            </a:extLst>
          </p:cNvPr>
          <p:cNvSpPr/>
          <p:nvPr/>
        </p:nvSpPr>
        <p:spPr>
          <a:xfrm>
            <a:off x="446567" y="4498986"/>
            <a:ext cx="8293396" cy="5207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88D23BB-021E-4134-970A-BFC002AC9E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2125" y="4317839"/>
            <a:ext cx="6974454" cy="7011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2000" dirty="0"/>
              <a:t>Sarana Pemerintahan Kota Bandar Lampung</a:t>
            </a:r>
            <a:endParaRPr sz="20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743214F-0B70-4FF8-BD8F-FA760AF48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57376"/>
              </p:ext>
            </p:extLst>
          </p:nvPr>
        </p:nvGraphicFramePr>
        <p:xfrm>
          <a:off x="720011" y="1117683"/>
          <a:ext cx="1800086" cy="332918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2418539125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Sekretariat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35183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Pendidikan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Kebudayaan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33399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80615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Pekerjaan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Umum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89025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Perumahan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Pemukiman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0737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Sosial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46902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Tenaga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Kerja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298141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Pengendalian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Penduduk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Keluarga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Berencana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477030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Pemberdayaan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Perempuan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Perlindungan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Anak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1791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Pangan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75278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Lingkungan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Hidup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03723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Kependudukan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Catatan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Sipil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10274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41B381-E8D9-4D70-A8D6-DE7EE6A1546F}"/>
              </a:ext>
            </a:extLst>
          </p:cNvPr>
          <p:cNvGraphicFramePr>
            <a:graphicFrameLocks noGrp="1"/>
          </p:cNvGraphicFramePr>
          <p:nvPr/>
        </p:nvGraphicFramePr>
        <p:xfrm>
          <a:off x="6609354" y="1123177"/>
          <a:ext cx="1800086" cy="2616016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4022022712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Utara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92592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Pusat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2655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Enggal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47971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Tanjung Karang Barat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97565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Kemiling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2597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Langkapura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409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Kedaton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34969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340141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 Tanjung Senang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94184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Labuhan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Ratu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80254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Sukarame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02403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Sukabumi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92815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Way Halim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0273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720181-D0C6-457D-8EC5-AB06A9347EB0}"/>
              </a:ext>
            </a:extLst>
          </p:cNvPr>
          <p:cNvGraphicFramePr>
            <a:graphicFrameLocks noGrp="1"/>
          </p:cNvGraphicFramePr>
          <p:nvPr/>
        </p:nvGraphicFramePr>
        <p:xfrm>
          <a:off x="4639275" y="1123177"/>
          <a:ext cx="1800086" cy="264338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294280863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Inspektorat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26396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Satuan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Polisi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Pamong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Praja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478030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Kesatuan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Bangsa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Politik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43211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Penanggulangan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Bencana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38527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Kementrian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Agama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66708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Pertahanan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Nasional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0321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Pusat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Statistik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81418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Barat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30006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149821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19624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Bumi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Waras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70001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Panjang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58709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C43C59C-6A3A-4A5B-80C6-503DB293FCC4}"/>
              </a:ext>
            </a:extLst>
          </p:cNvPr>
          <p:cNvGraphicFramePr>
            <a:graphicFrameLocks noGrp="1"/>
          </p:cNvGraphicFramePr>
          <p:nvPr/>
        </p:nvGraphicFramePr>
        <p:xfrm>
          <a:off x="2669196" y="1123177"/>
          <a:ext cx="1800086" cy="2765806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3624188943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Pemberdayaan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Masyarakat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304672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Perhubungan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62036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Komunikasi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Informatika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28697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Koperasi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054597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Penanaman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Modal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Pelayanan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Terpadu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Satu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Pintu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28420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Kepemudaan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Raga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675325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Perpustakaan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Arsip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541328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Periwisata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905004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Pertanian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398813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Perindustrian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813327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Dinas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Perdagangan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90877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Perencanaan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Pembangunan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750482"/>
                  </a:ext>
                </a:extLst>
              </a:tr>
              <a:tr h="11592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Aset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4245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3643105-0789-4571-A5D5-163F9B3D670C}"/>
              </a:ext>
            </a:extLst>
          </p:cNvPr>
          <p:cNvGraphicFramePr>
            <a:graphicFrameLocks noGrp="1"/>
          </p:cNvGraphicFramePr>
          <p:nvPr/>
        </p:nvGraphicFramePr>
        <p:xfrm>
          <a:off x="720010" y="873298"/>
          <a:ext cx="7689429" cy="241427"/>
        </p:xfrm>
        <a:graphic>
          <a:graphicData uri="http://schemas.openxmlformats.org/drawingml/2006/table">
            <a:tbl>
              <a:tblPr firstRow="1" firstCol="1" bandRow="1"/>
              <a:tblGrid>
                <a:gridCol w="7689429">
                  <a:extLst>
                    <a:ext uri="{9D8B030D-6E8A-4147-A177-3AD203B41FA5}">
                      <a16:colId xmlns:a16="http://schemas.microsoft.com/office/drawing/2014/main" val="1837426064"/>
                    </a:ext>
                  </a:extLst>
                </a:gridCol>
              </a:tblGrid>
              <a:tr h="1554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Kantor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96041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CE3484B-4469-41E7-BC42-702B72DAA5F4}"/>
              </a:ext>
            </a:extLst>
          </p:cNvPr>
          <p:cNvGraphicFramePr>
            <a:graphicFrameLocks noGrp="1"/>
          </p:cNvGraphicFramePr>
          <p:nvPr/>
        </p:nvGraphicFramePr>
        <p:xfrm>
          <a:off x="2669196" y="3891085"/>
          <a:ext cx="1800086" cy="56794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1347283115"/>
                    </a:ext>
                  </a:extLst>
                </a:gridCol>
              </a:tblGrid>
              <a:tr h="2539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Pajak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Retribusi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591536"/>
                  </a:ext>
                </a:extLst>
              </a:tr>
              <a:tr h="1188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Badan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Kepegawaian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Daerah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291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59419D4-E7C0-454E-90AF-234D9315AAD7}"/>
              </a:ext>
            </a:extLst>
          </p:cNvPr>
          <p:cNvGraphicFramePr>
            <a:graphicFrameLocks noGrp="1"/>
          </p:cNvGraphicFramePr>
          <p:nvPr/>
        </p:nvGraphicFramePr>
        <p:xfrm>
          <a:off x="4639275" y="3767979"/>
          <a:ext cx="1800086" cy="631064"/>
        </p:xfrm>
        <a:graphic>
          <a:graphicData uri="http://schemas.openxmlformats.org/drawingml/2006/table">
            <a:tbl>
              <a:tblPr firstRow="1" firstCol="1" bandRow="1"/>
              <a:tblGrid>
                <a:gridCol w="1800086">
                  <a:extLst>
                    <a:ext uri="{9D8B030D-6E8A-4147-A177-3AD203B41FA5}">
                      <a16:colId xmlns:a16="http://schemas.microsoft.com/office/drawing/2014/main" val="1564037157"/>
                    </a:ext>
                  </a:extLst>
                </a:gridCol>
              </a:tblGrid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Timur</a:t>
                      </a: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112339"/>
                  </a:ext>
                </a:extLst>
              </a:tr>
              <a:tr h="54267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Kedamaian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5415" marR="154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2613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BABDE22E-C195-488F-B62F-F65B199ED6CF}"/>
              </a:ext>
            </a:extLst>
          </p:cNvPr>
          <p:cNvSpPr/>
          <p:nvPr/>
        </p:nvSpPr>
        <p:spPr>
          <a:xfrm>
            <a:off x="6731184" y="3894673"/>
            <a:ext cx="2118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dirty="0"/>
              <a:t>54 Kantor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75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8811-7AEA-4DFD-AC05-2DA88BEFCC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090" y="429708"/>
            <a:ext cx="6096528" cy="40663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9200C-5F4A-4A77-8718-4BC6A15B04F4}"/>
              </a:ext>
            </a:extLst>
          </p:cNvPr>
          <p:cNvSpPr/>
          <p:nvPr/>
        </p:nvSpPr>
        <p:spPr>
          <a:xfrm>
            <a:off x="7278653" y="1438148"/>
            <a:ext cx="176362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SD : 117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SMP : 87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SMA : 57</a:t>
            </a:r>
          </a:p>
          <a:p>
            <a:r>
              <a:rPr lang="en-US" dirty="0">
                <a:latin typeface="Times New Roman" panose="02020603050405020304" pitchFamily="18" charset="0"/>
              </a:rPr>
              <a:t>SMK : 39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Perguruan</a:t>
            </a:r>
            <a:r>
              <a:rPr lang="en-US" dirty="0">
                <a:latin typeface="Times New Roman" panose="02020603050405020304" pitchFamily="18" charset="0"/>
              </a:rPr>
              <a:t> Tinggi :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89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F0CBD-CDF8-45BB-9C2C-DD5D52D66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19" y="199296"/>
            <a:ext cx="6551368" cy="43588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815913-95D5-4BA2-9BA2-33DD71619BF7}"/>
              </a:ext>
            </a:extLst>
          </p:cNvPr>
          <p:cNvSpPr/>
          <p:nvPr/>
        </p:nvSpPr>
        <p:spPr>
          <a:xfrm>
            <a:off x="7475001" y="1663809"/>
            <a:ext cx="143661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 err="1">
                <a:latin typeface="Times New Roman" panose="02020603050405020304" pitchFamily="18" charset="0"/>
              </a:rPr>
              <a:t>Rumah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Sakit</a:t>
            </a:r>
            <a:r>
              <a:rPr lang="en-US" dirty="0">
                <a:latin typeface="Times New Roman" panose="02020603050405020304" pitchFamily="18" charset="0"/>
              </a:rPr>
              <a:t> : 11</a:t>
            </a:r>
          </a:p>
          <a:p>
            <a:r>
              <a:rPr lang="en-US" dirty="0">
                <a:latin typeface="Times New Roman" panose="02020603050405020304" pitchFamily="18" charset="0"/>
              </a:rPr>
              <a:t>RS </a:t>
            </a:r>
            <a:r>
              <a:rPr lang="en-US" dirty="0" err="1">
                <a:latin typeface="Times New Roman" panose="02020603050405020304" pitchFamily="18" charset="0"/>
              </a:rPr>
              <a:t>Bersalin</a:t>
            </a:r>
            <a:r>
              <a:rPr lang="en-US" dirty="0">
                <a:latin typeface="Times New Roman" panose="02020603050405020304" pitchFamily="18" charset="0"/>
              </a:rPr>
              <a:t> : 11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Poli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Klinik</a:t>
            </a:r>
            <a:r>
              <a:rPr lang="en-US" dirty="0">
                <a:latin typeface="Times New Roman" panose="02020603050405020304" pitchFamily="18" charset="0"/>
              </a:rPr>
              <a:t> : 50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Puskesmas</a:t>
            </a:r>
            <a:r>
              <a:rPr lang="en-US" dirty="0">
                <a:latin typeface="Times New Roman" panose="02020603050405020304" pitchFamily="18" charset="0"/>
              </a:rPr>
              <a:t> : 30</a:t>
            </a:r>
          </a:p>
          <a:p>
            <a:r>
              <a:rPr lang="en-US" dirty="0">
                <a:latin typeface="Times New Roman" panose="02020603050405020304" pitchFamily="18" charset="0"/>
              </a:rPr>
              <a:t>P. </a:t>
            </a:r>
            <a:r>
              <a:rPr lang="en-US" dirty="0" err="1">
                <a:latin typeface="Times New Roman" panose="02020603050405020304" pitchFamily="18" charset="0"/>
              </a:rPr>
              <a:t>Pembantu</a:t>
            </a:r>
            <a:r>
              <a:rPr lang="en-US" dirty="0">
                <a:latin typeface="Times New Roman" panose="02020603050405020304" pitchFamily="18" charset="0"/>
              </a:rPr>
              <a:t> : 47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Apotek</a:t>
            </a:r>
            <a:r>
              <a:rPr lang="en-US" dirty="0">
                <a:latin typeface="Times New Roman" panose="02020603050405020304" pitchFamily="18" charset="0"/>
              </a:rPr>
              <a:t> : 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48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3DD61-D1BB-46F4-8294-E52DB85600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819" y="188710"/>
            <a:ext cx="6403281" cy="43694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2E2E01-25F6-4437-89E3-D81965A7A0A9}"/>
              </a:ext>
            </a:extLst>
          </p:cNvPr>
          <p:cNvSpPr/>
          <p:nvPr/>
        </p:nvSpPr>
        <p:spPr>
          <a:xfrm>
            <a:off x="7475001" y="1663809"/>
            <a:ext cx="139172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</a:t>
            </a:r>
          </a:p>
          <a:p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Masjid : 731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Musholla</a:t>
            </a:r>
            <a:r>
              <a:rPr lang="en-US" dirty="0">
                <a:latin typeface="Times New Roman" panose="02020603050405020304" pitchFamily="18" charset="0"/>
              </a:rPr>
              <a:t> : 817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Gereja</a:t>
            </a:r>
            <a:r>
              <a:rPr lang="en-US" dirty="0">
                <a:latin typeface="Times New Roman" panose="02020603050405020304" pitchFamily="18" charset="0"/>
              </a:rPr>
              <a:t> : 15</a:t>
            </a:r>
          </a:p>
          <a:p>
            <a:r>
              <a:rPr lang="en-US" dirty="0">
                <a:latin typeface="Times New Roman" panose="02020603050405020304" pitchFamily="18" charset="0"/>
              </a:rPr>
              <a:t>G. </a:t>
            </a:r>
            <a:r>
              <a:rPr lang="en-US" dirty="0" err="1">
                <a:latin typeface="Times New Roman" panose="02020603050405020304" pitchFamily="18" charset="0"/>
              </a:rPr>
              <a:t>Protestan</a:t>
            </a:r>
            <a:r>
              <a:rPr lang="en-US" dirty="0">
                <a:latin typeface="Times New Roman" panose="02020603050405020304" pitchFamily="18" charset="0"/>
              </a:rPr>
              <a:t> : 22</a:t>
            </a:r>
          </a:p>
          <a:p>
            <a:r>
              <a:rPr lang="en-US" dirty="0">
                <a:latin typeface="Times New Roman" panose="02020603050405020304" pitchFamily="18" charset="0"/>
              </a:rPr>
              <a:t>G. </a:t>
            </a:r>
            <a:r>
              <a:rPr lang="en-US" dirty="0" err="1">
                <a:latin typeface="Times New Roman" panose="02020603050405020304" pitchFamily="18" charset="0"/>
              </a:rPr>
              <a:t>Katholik</a:t>
            </a:r>
            <a:r>
              <a:rPr lang="en-US" dirty="0">
                <a:latin typeface="Times New Roman" panose="02020603050405020304" pitchFamily="18" charset="0"/>
              </a:rPr>
              <a:t> : 7</a:t>
            </a:r>
          </a:p>
          <a:p>
            <a:r>
              <a:rPr lang="en-US" dirty="0">
                <a:latin typeface="Times New Roman" panose="02020603050405020304" pitchFamily="18" charset="0"/>
              </a:rPr>
              <a:t>Vihara : 18</a:t>
            </a:r>
          </a:p>
          <a:p>
            <a:r>
              <a:rPr lang="en-US" dirty="0">
                <a:latin typeface="Times New Roman" panose="02020603050405020304" pitchFamily="18" charset="0"/>
              </a:rPr>
              <a:t>Pura :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80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Perdagangan dan Niaga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317839"/>
            <a:ext cx="746342" cy="88464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B817-ED9B-4846-BE1A-316AE19582A8}"/>
              </a:ext>
            </a:extLst>
          </p:cNvPr>
          <p:cNvSpPr/>
          <p:nvPr/>
        </p:nvSpPr>
        <p:spPr>
          <a:xfrm>
            <a:off x="2035925" y="844749"/>
            <a:ext cx="5072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Persebaran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Sarana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Perdagangan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Tradisional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A16D93-22C7-466C-8C2B-6806644B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91267"/>
              </p:ext>
            </p:extLst>
          </p:nvPr>
        </p:nvGraphicFramePr>
        <p:xfrm>
          <a:off x="366789" y="1152526"/>
          <a:ext cx="3338272" cy="317837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679">
                  <a:extLst>
                    <a:ext uri="{9D8B030D-6E8A-4147-A177-3AD203B41FA5}">
                      <a16:colId xmlns:a16="http://schemas.microsoft.com/office/drawing/2014/main" val="2636842403"/>
                    </a:ext>
                  </a:extLst>
                </a:gridCol>
                <a:gridCol w="1006066">
                  <a:extLst>
                    <a:ext uri="{9D8B030D-6E8A-4147-A177-3AD203B41FA5}">
                      <a16:colId xmlns:a16="http://schemas.microsoft.com/office/drawing/2014/main" val="1680967740"/>
                    </a:ext>
                  </a:extLst>
                </a:gridCol>
                <a:gridCol w="987053">
                  <a:extLst>
                    <a:ext uri="{9D8B030D-6E8A-4147-A177-3AD203B41FA5}">
                      <a16:colId xmlns:a16="http://schemas.microsoft.com/office/drawing/2014/main" val="424551716"/>
                    </a:ext>
                  </a:extLst>
                </a:gridCol>
                <a:gridCol w="1084474">
                  <a:extLst>
                    <a:ext uri="{9D8B030D-6E8A-4147-A177-3AD203B41FA5}">
                      <a16:colId xmlns:a16="http://schemas.microsoft.com/office/drawing/2014/main" val="243269796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No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Nama Pasar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Lokasi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20">
                          <a:effectLst/>
                        </a:rPr>
                        <a:t>Kecamatan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05683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Bawah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Pemuda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Enggal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89418659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2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Tugu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Hayam Wuruk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Timur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47509425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3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Wayhalim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Jl. Rajabasa Raya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Kedaton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81024301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4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Baru/SMEP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Batu Sangkar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601283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5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Pasir Gintung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Pisang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Tanjung Karang Pusat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380096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6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Tamin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Tamin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58077920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7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Gudang Lelang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Ikan Bawal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Bumi Waras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92309126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8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Cimeng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Hasyim ashari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Barat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979205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9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Ambon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Jl. RE. Martadinata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Barat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486510882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10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Kangkung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Hasanudin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Teluk Betung Selatan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02192950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11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Panjang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Yos Sudarso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Panjang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88974534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12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Tani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Melati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1138671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13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Terminal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Imam Bonjol 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Kemiling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93696004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14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Bambu Kuning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Imam Bonjol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Karang Pusat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276754525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15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Way Kandis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Ratu Dibalau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Tanjung Senang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514131848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16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Pasar Rajabasa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>
                          <a:effectLst/>
                        </a:rPr>
                        <a:t>Jl. Kapt. Abdul Haq</a:t>
                      </a:r>
                      <a:endParaRPr lang="en-US" sz="82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820" dirty="0">
                          <a:effectLst/>
                        </a:rPr>
                        <a:t>Rajabasa</a:t>
                      </a:r>
                      <a:endParaRPr lang="en-US" sz="82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25146452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E22FB4F-950C-423F-B600-94EBD89CB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74195"/>
              </p:ext>
            </p:extLst>
          </p:nvPr>
        </p:nvGraphicFramePr>
        <p:xfrm>
          <a:off x="3918405" y="1164142"/>
          <a:ext cx="3679640" cy="1407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679">
                  <a:extLst>
                    <a:ext uri="{9D8B030D-6E8A-4147-A177-3AD203B41FA5}">
                      <a16:colId xmlns:a16="http://schemas.microsoft.com/office/drawing/2014/main" val="2636842403"/>
                    </a:ext>
                  </a:extLst>
                </a:gridCol>
                <a:gridCol w="1312836">
                  <a:extLst>
                    <a:ext uri="{9D8B030D-6E8A-4147-A177-3AD203B41FA5}">
                      <a16:colId xmlns:a16="http://schemas.microsoft.com/office/drawing/2014/main" val="1680967740"/>
                    </a:ext>
                  </a:extLst>
                </a:gridCol>
                <a:gridCol w="1443990">
                  <a:extLst>
                    <a:ext uri="{9D8B030D-6E8A-4147-A177-3AD203B41FA5}">
                      <a16:colId xmlns:a16="http://schemas.microsoft.com/office/drawing/2014/main" val="424551716"/>
                    </a:ext>
                  </a:extLst>
                </a:gridCol>
                <a:gridCol w="662135">
                  <a:extLst>
                    <a:ext uri="{9D8B030D-6E8A-4147-A177-3AD203B41FA5}">
                      <a16:colId xmlns:a16="http://schemas.microsoft.com/office/drawing/2014/main" val="243269796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Nama Pasar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Lokasi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 err="1">
                          <a:effectLst/>
                        </a:rPr>
                        <a:t>Kecamatan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05683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E46210-EC9D-43F8-BDB8-06AAE0AA2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3654"/>
              </p:ext>
            </p:extLst>
          </p:nvPr>
        </p:nvGraphicFramePr>
        <p:xfrm>
          <a:off x="3918405" y="1295097"/>
          <a:ext cx="3671846" cy="31922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{622570D0-A7FD-45C4-9C3A-187E027F667F}</a:tableStyleId>
              </a:tblPr>
              <a:tblGrid>
                <a:gridCol w="260127">
                  <a:extLst>
                    <a:ext uri="{9D8B030D-6E8A-4147-A177-3AD203B41FA5}">
                      <a16:colId xmlns:a16="http://schemas.microsoft.com/office/drawing/2014/main" val="1482708165"/>
                    </a:ext>
                  </a:extLst>
                </a:gridCol>
                <a:gridCol w="1311639">
                  <a:extLst>
                    <a:ext uri="{9D8B030D-6E8A-4147-A177-3AD203B41FA5}">
                      <a16:colId xmlns:a16="http://schemas.microsoft.com/office/drawing/2014/main" val="4138870611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421195598"/>
                    </a:ext>
                  </a:extLst>
                </a:gridCol>
                <a:gridCol w="658142">
                  <a:extLst>
                    <a:ext uri="{9D8B030D-6E8A-4147-A177-3AD203B41FA5}">
                      <a16:colId xmlns:a16="http://schemas.microsoft.com/office/drawing/2014/main" val="266634937"/>
                    </a:ext>
                  </a:extLst>
                </a:gridCol>
              </a:tblGrid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Korpri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Komp. Korpri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Sukarame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10117545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Untung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Untung suropati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Labuhan Ratu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33561535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19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Koga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Teuku Umar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57606835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Perum Batara Unila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Jl. Kapt. Abdul Haq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642205805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Tempel Way Halim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Lingkungan IV Perum Way Halim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14410753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Labuhan Dalam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Ki Madja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Kedaton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3972904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23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Gotong Royong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 Wolter Monginsidi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63334352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24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Besi Tua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Sukarno Hatta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Teluk Betung Utara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79985970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25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Terminal Rajabasa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Kapt. Abdul Haq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Rajabasa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076489978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26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Way Dadi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Pembangunan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Way Dadi Sukarame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20953223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27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Way Kandis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Ratu Dibalau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Tanjung Senang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450308549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28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Pulau Damar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Pulau Damar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Sukarame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8645807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29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Stasiun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Untung Surapati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Labuhan Ratu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1708242430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30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Cahaya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Urip Sumarjo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Way Halim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582210722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31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Campang Raya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Campang Raya, Sukabumi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Sukabumi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45781897"/>
                  </a:ext>
                </a:extLst>
              </a:tr>
              <a:tr h="31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32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Pasar Tempel Depan SLB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>
                          <a:effectLst/>
                        </a:rPr>
                        <a:t>Jl. Beringin Raya</a:t>
                      </a:r>
                      <a:endParaRPr lang="en-US" sz="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Kemiling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3127500329"/>
                  </a:ext>
                </a:extLst>
              </a:tr>
              <a:tr h="48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33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Pasar Tempel Depan POM Bensin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Jl. Beringin Raya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700" dirty="0">
                          <a:effectLst/>
                        </a:rPr>
                        <a:t>Kemiling</a:t>
                      </a:r>
                      <a:endParaRPr lang="en-US" sz="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2574" marR="12574" marT="0" marB="0"/>
                </a:tc>
                <a:extLst>
                  <a:ext uri="{0D108BD9-81ED-4DB2-BD59-A6C34878D82A}">
                    <a16:rowId xmlns:a16="http://schemas.microsoft.com/office/drawing/2014/main" val="299740265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7AF54293-B229-4D8B-A091-C3D3C3565EAF}"/>
              </a:ext>
            </a:extLst>
          </p:cNvPr>
          <p:cNvSpPr/>
          <p:nvPr/>
        </p:nvSpPr>
        <p:spPr>
          <a:xfrm>
            <a:off x="7648355" y="2252283"/>
            <a:ext cx="139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33 Pasar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92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Perdagangan dan Niaga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FB817-ED9B-4846-BE1A-316AE19582A8}"/>
              </a:ext>
            </a:extLst>
          </p:cNvPr>
          <p:cNvSpPr/>
          <p:nvPr/>
        </p:nvSpPr>
        <p:spPr>
          <a:xfrm>
            <a:off x="2035925" y="844749"/>
            <a:ext cx="5072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latin typeface="Times New Roman" panose="02020603050405020304" pitchFamily="18" charset="0"/>
                <a:ea typeface="Calibri" panose="020F0502020204030204" pitchFamily="34" charset="0"/>
              </a:rPr>
              <a:t>Persebaran Sarana Perdagangan Modern Kota Bandar Lampung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DF280F-7CFD-45D2-A46D-81177DE9B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660091"/>
              </p:ext>
            </p:extLst>
          </p:nvPr>
        </p:nvGraphicFramePr>
        <p:xfrm>
          <a:off x="661184" y="1159561"/>
          <a:ext cx="3559124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2141">
                  <a:extLst>
                    <a:ext uri="{9D8B030D-6E8A-4147-A177-3AD203B41FA5}">
                      <a16:colId xmlns:a16="http://schemas.microsoft.com/office/drawing/2014/main" val="3520332873"/>
                    </a:ext>
                  </a:extLst>
                </a:gridCol>
                <a:gridCol w="1208658">
                  <a:extLst>
                    <a:ext uri="{9D8B030D-6E8A-4147-A177-3AD203B41FA5}">
                      <a16:colId xmlns:a16="http://schemas.microsoft.com/office/drawing/2014/main" val="4092623278"/>
                    </a:ext>
                  </a:extLst>
                </a:gridCol>
                <a:gridCol w="2098325">
                  <a:extLst>
                    <a:ext uri="{9D8B030D-6E8A-4147-A177-3AD203B41FA5}">
                      <a16:colId xmlns:a16="http://schemas.microsoft.com/office/drawing/2014/main" val="3498611678"/>
                    </a:ext>
                  </a:extLst>
                </a:gridCol>
              </a:tblGrid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Pasar Modern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Lokasi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5525414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Central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60252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Kartini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996663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Tanjung Karang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Hayam Wuruk, Tanjung Karang Timur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61382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Teluk Betung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Ikan Bawal, Teluk Betung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546973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Gelael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Jendral Sudirman,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24503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Raden Intan,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86786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Simpur Center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Katamso,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29202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Lotus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Raden Intan, Tanjung Karang Pusat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46541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Ramayana/C'plaz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Alam, 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540378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Bambu Kuning Square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93965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Cosmo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M. Noor, Tanjung Karang Pusat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80699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Cosmo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Teuku Umar,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83824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Alam, Labuhan Ratu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748677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Bundaran Rajabasa, 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6244546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Fitrinof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Pangeran Tirtayasa, Sukabumi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534907"/>
                  </a:ext>
                </a:extLst>
              </a:tr>
              <a:tr h="521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Super Indo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Kartini, Tanjung Karang Pusat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1958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614431E-4983-4806-9F89-9A4AD9063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90452"/>
              </p:ext>
            </p:extLst>
          </p:nvPr>
        </p:nvGraphicFramePr>
        <p:xfrm>
          <a:off x="4393232" y="1159561"/>
          <a:ext cx="3559124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52141">
                  <a:extLst>
                    <a:ext uri="{9D8B030D-6E8A-4147-A177-3AD203B41FA5}">
                      <a16:colId xmlns:a16="http://schemas.microsoft.com/office/drawing/2014/main" val="4085606779"/>
                    </a:ext>
                  </a:extLst>
                </a:gridCol>
                <a:gridCol w="1208658">
                  <a:extLst>
                    <a:ext uri="{9D8B030D-6E8A-4147-A177-3AD203B41FA5}">
                      <a16:colId xmlns:a16="http://schemas.microsoft.com/office/drawing/2014/main" val="3352313054"/>
                    </a:ext>
                  </a:extLst>
                </a:gridCol>
                <a:gridCol w="2098325">
                  <a:extLst>
                    <a:ext uri="{9D8B030D-6E8A-4147-A177-3AD203B41FA5}">
                      <a16:colId xmlns:a16="http://schemas.microsoft.com/office/drawing/2014/main" val="1617907928"/>
                    </a:ext>
                  </a:extLst>
                </a:gridCol>
              </a:tblGrid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Pasar Modern</a:t>
                      </a: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Lokasi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570112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Super Indo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Teuku Cik Ditiro, Kemiling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902058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Giant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622396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Bumi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Abidin Pagar Alam,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51558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Antasari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P. Anatasari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9290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Transmart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Sultan Agung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34078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431807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Z.A. Pagar Alam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165540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P. Tirtayasa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87538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Hendro Suratmin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846366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Ridwan Rais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994284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Surya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Hayam Wuruk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87764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Depo Bangunan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Soekarno Hatta, Sukarame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218055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Mitra 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Rajabasa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71543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Sudirman, Enggal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061211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Sultan Agung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395635"/>
                  </a:ext>
                </a:extLst>
              </a:tr>
              <a:tr h="795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Indogrosir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Jl. Soekarno Hatta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4715" marR="1471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145746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E561D75-0B07-4543-B872-E2BE14CE58B2}"/>
              </a:ext>
            </a:extLst>
          </p:cNvPr>
          <p:cNvSpPr/>
          <p:nvPr/>
        </p:nvSpPr>
        <p:spPr>
          <a:xfrm>
            <a:off x="7894539" y="2252283"/>
            <a:ext cx="1393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32 Pasar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259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800" dirty="0"/>
              <a:t>Sarana Kebudayaan dan Rekreasi Kota Bandar Lampung</a:t>
            </a:r>
            <a:endParaRPr sz="1800" dirty="0"/>
          </a:p>
        </p:txBody>
      </p:sp>
      <p:sp>
        <p:nvSpPr>
          <p:cNvPr id="1222" name="Google Shape;1222;p42">
            <a:hlinkClick r:id="rId3" action="ppaction://hlinksldjump"/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7" name="Google Shape;1237;p42"/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8" name="Google Shape;1238;p42"/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0" name="Google Shape;1240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250BDAC-163F-439C-8A4F-877CDA50998D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84E30FF-7606-4BF7-9087-D5AAE64DA8C3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C035E02-B0B1-476C-9D99-9B8A81B947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46" name="Google Shape;769;p34">
            <a:hlinkClick r:id="rId3" action="ppaction://hlinksldjump"/>
            <a:extLst>
              <a:ext uri="{FF2B5EF4-FFF2-40B4-BE49-F238E27FC236}">
                <a16:creationId xmlns:a16="http://schemas.microsoft.com/office/drawing/2014/main" id="{0F405A28-49AB-471F-B59A-73408340F11D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612C7F-1DC4-4428-A9F3-C3970CC92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48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F9785812-2247-4E5E-8102-F148BEF3053F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75AB98-AAA7-4FBB-94C0-7000701CB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98450"/>
              </p:ext>
            </p:extLst>
          </p:nvPr>
        </p:nvGraphicFramePr>
        <p:xfrm>
          <a:off x="713225" y="985928"/>
          <a:ext cx="1679517" cy="3078734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0073">
                  <a:extLst>
                    <a:ext uri="{9D8B030D-6E8A-4147-A177-3AD203B41FA5}">
                      <a16:colId xmlns:a16="http://schemas.microsoft.com/office/drawing/2014/main" val="237307939"/>
                    </a:ext>
                  </a:extLst>
                </a:gridCol>
                <a:gridCol w="1499444">
                  <a:extLst>
                    <a:ext uri="{9D8B030D-6E8A-4147-A177-3AD203B41FA5}">
                      <a16:colId xmlns:a16="http://schemas.microsoft.com/office/drawing/2014/main" val="30315317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170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 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860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Puncak Sukadanaham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320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Hutan Raya Wan Abdurahman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629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Objek Wisata Alam Batu Putu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00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Wisata Lembah Hijau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1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Wira Garden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161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Duta Wisata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08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Puri Gading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36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Pantai Tirtayasa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956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Pulau Kubur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80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Pulau Pasaran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225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Sumur Putri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61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Wisata Bumi Kedaton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821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91 Kedaung Outbound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728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Restu Bumi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577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Duta GS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27432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25B01-965F-4B03-B873-826498B3F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64548"/>
              </p:ext>
            </p:extLst>
          </p:nvPr>
        </p:nvGraphicFramePr>
        <p:xfrm>
          <a:off x="4354999" y="994574"/>
          <a:ext cx="2144274" cy="22225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69954">
                  <a:extLst>
                    <a:ext uri="{9D8B030D-6E8A-4147-A177-3AD203B41FA5}">
                      <a16:colId xmlns:a16="http://schemas.microsoft.com/office/drawing/2014/main" val="739274162"/>
                    </a:ext>
                  </a:extLst>
                </a:gridCol>
                <a:gridCol w="1874320">
                  <a:extLst>
                    <a:ext uri="{9D8B030D-6E8A-4147-A177-3AD203B41FA5}">
                      <a16:colId xmlns:a16="http://schemas.microsoft.com/office/drawing/2014/main" val="32753628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Pura Way Lunik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Monumen Krakatau (Taman Dipangga)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347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Museum Lampung“Ruwa Jurai”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547438"/>
                  </a:ext>
                </a:extLst>
              </a:tr>
              <a:tr h="3796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Anjungan Lampung, Way Halim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204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Rumah Adat Lampung Dalom Olok Gading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28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Budaya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84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Lamban Balak Kedatun Keagungan Lampung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29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Lapangan Golf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54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Pasar Tradisional Bambu Kuning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7385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BC11D6-52DF-434F-8408-715ABE09A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74916"/>
              </p:ext>
            </p:extLst>
          </p:nvPr>
        </p:nvGraphicFramePr>
        <p:xfrm>
          <a:off x="2534112" y="985928"/>
          <a:ext cx="1679517" cy="312801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80073">
                  <a:extLst>
                    <a:ext uri="{9D8B030D-6E8A-4147-A177-3AD203B41FA5}">
                      <a16:colId xmlns:a16="http://schemas.microsoft.com/office/drawing/2014/main" val="1405666602"/>
                    </a:ext>
                  </a:extLst>
                </a:gridCol>
                <a:gridCol w="1499444">
                  <a:extLst>
                    <a:ext uri="{9D8B030D-6E8A-4147-A177-3AD203B41FA5}">
                      <a16:colId xmlns:a16="http://schemas.microsoft.com/office/drawing/2014/main" val="3259129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184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Kampung De Berow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956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Situs Keratuan Dibalaw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53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Reservoir PDAM Way Rilau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36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Jembatan Beton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0333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Pembangkit Listrik Tenaga Diesel ( PLTD ) Peninggalan Belanda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955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Stasiun Kereta Api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20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Rumah Adat Jajar Intan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815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Gereja Marturia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103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Perkantoran PTPN VII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5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Bunker Peninggalan Jepang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058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Goa Jajar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2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Goa Cepit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097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Kelanteng Vihara Thay Hin Bio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4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Masjid Tua Al-Anwar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5865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1D97BD-5F47-406F-8CF9-CC91D1250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10727"/>
              </p:ext>
            </p:extLst>
          </p:nvPr>
        </p:nvGraphicFramePr>
        <p:xfrm>
          <a:off x="6751208" y="985928"/>
          <a:ext cx="1679517" cy="294690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11443">
                  <a:extLst>
                    <a:ext uri="{9D8B030D-6E8A-4147-A177-3AD203B41FA5}">
                      <a16:colId xmlns:a16="http://schemas.microsoft.com/office/drawing/2014/main" val="3171874561"/>
                    </a:ext>
                  </a:extLst>
                </a:gridCol>
                <a:gridCol w="1468074">
                  <a:extLst>
                    <a:ext uri="{9D8B030D-6E8A-4147-A177-3AD203B41FA5}">
                      <a16:colId xmlns:a16="http://schemas.microsoft.com/office/drawing/2014/main" val="2865767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Tempat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830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Bumi Kedaton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087143"/>
                  </a:ext>
                </a:extLst>
              </a:tr>
              <a:tr h="3796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Pusat Hiburan Malam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Sepanjang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830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Pusat Manisan Lampung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051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49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Lesehan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373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Santap Malam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010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Kupu-kupu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823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Pelabuhan Panjang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Water Boom Citra Garden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187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Puncak Mas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112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Camp 91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917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56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Alung Pool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9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Rekreasi Tirtayasa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02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58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PT. SUKSES CIPTA GRIYA LESTARI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90065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88503C-1383-4BDF-AD6E-22F2F2E7C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84523"/>
              </p:ext>
            </p:extLst>
          </p:nvPr>
        </p:nvGraphicFramePr>
        <p:xfrm>
          <a:off x="4354999" y="3217074"/>
          <a:ext cx="2144274" cy="108661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269954">
                  <a:extLst>
                    <a:ext uri="{9D8B030D-6E8A-4147-A177-3AD203B41FA5}">
                      <a16:colId xmlns:a16="http://schemas.microsoft.com/office/drawing/2014/main" val="2369067116"/>
                    </a:ext>
                  </a:extLst>
                </a:gridCol>
                <a:gridCol w="1874320">
                  <a:extLst>
                    <a:ext uri="{9D8B030D-6E8A-4147-A177-3AD203B41FA5}">
                      <a16:colId xmlns:a16="http://schemas.microsoft.com/office/drawing/2014/main" val="177772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Central Plaza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236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Mall Kartini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351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Ramayana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238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Plaza Lotus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22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44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Simpur Center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807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d-ID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Chandra Superstore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1504" marR="1150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983692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60DE799-14CA-40C9-A729-083227112B07}"/>
              </a:ext>
            </a:extLst>
          </p:cNvPr>
          <p:cNvSpPr/>
          <p:nvPr/>
        </p:nvSpPr>
        <p:spPr>
          <a:xfrm>
            <a:off x="6751208" y="4026687"/>
            <a:ext cx="20059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Total : </a:t>
            </a:r>
            <a:r>
              <a:rPr lang="fi-FI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58 Tempat Rekreasi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998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sz="1400" dirty="0"/>
              <a:t>Sarana Ruang Terbuka, Taman dan Lapangan Kota Bandar Lampung</a:t>
            </a:r>
            <a:endParaRPr sz="1400" dirty="0"/>
          </a:p>
        </p:txBody>
      </p:sp>
      <p:pic>
        <p:nvPicPr>
          <p:cNvPr id="1240" name="Google Shape;1240;p42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42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2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D85048-C635-4C94-9852-DA04F85F5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75744"/>
              </p:ext>
            </p:extLst>
          </p:nvPr>
        </p:nvGraphicFramePr>
        <p:xfrm>
          <a:off x="1074111" y="1494872"/>
          <a:ext cx="6903064" cy="2194375"/>
        </p:xfrm>
        <a:graphic>
          <a:graphicData uri="http://schemas.openxmlformats.org/drawingml/2006/table">
            <a:tbl>
              <a:tblPr firstRow="1" firstCol="1" bandRow="1"/>
              <a:tblGrid>
                <a:gridCol w="3451532">
                  <a:extLst>
                    <a:ext uri="{9D8B030D-6E8A-4147-A177-3AD203B41FA5}">
                      <a16:colId xmlns:a16="http://schemas.microsoft.com/office/drawing/2014/main" val="2080618777"/>
                    </a:ext>
                  </a:extLst>
                </a:gridCol>
                <a:gridCol w="3451532">
                  <a:extLst>
                    <a:ext uri="{9D8B030D-6E8A-4147-A177-3AD203B41FA5}">
                      <a16:colId xmlns:a16="http://schemas.microsoft.com/office/drawing/2014/main" val="331804864"/>
                    </a:ext>
                  </a:extLst>
                </a:gridCol>
              </a:tblGrid>
              <a:tr h="438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Nama Ruang Terbuka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Kecamatan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64071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PKOR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Way Halim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94028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Gajah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Enggal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926160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Lapangan Kalpataru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Kemiling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89440"/>
                  </a:ext>
                </a:extLst>
              </a:tr>
              <a:tr h="43887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Taman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Dwipangga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Teluk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Betung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Selatan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26470"/>
                  </a:ext>
                </a:extLst>
              </a:tr>
            </a:tbl>
          </a:graphicData>
        </a:graphic>
      </p:graphicFrame>
      <p:sp>
        <p:nvSpPr>
          <p:cNvPr id="22" name="Google Shape;1222;p42">
            <a:hlinkClick r:id="rId5" action="ppaction://hlinksldjump"/>
            <a:extLst>
              <a:ext uri="{FF2B5EF4-FFF2-40B4-BE49-F238E27FC236}">
                <a16:creationId xmlns:a16="http://schemas.microsoft.com/office/drawing/2014/main" id="{B654DF8A-A2D9-48B2-BF03-EEA417F10B17}"/>
              </a:ext>
            </a:extLst>
          </p:cNvPr>
          <p:cNvSpPr txBox="1"/>
          <p:nvPr/>
        </p:nvSpPr>
        <p:spPr>
          <a:xfrm>
            <a:off x="2987574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1237;p42">
            <a:extLst>
              <a:ext uri="{FF2B5EF4-FFF2-40B4-BE49-F238E27FC236}">
                <a16:creationId xmlns:a16="http://schemas.microsoft.com/office/drawing/2014/main" id="{319D5AF7-5A15-47E2-B29B-42140F5250AD}"/>
              </a:ext>
            </a:extLst>
          </p:cNvPr>
          <p:cNvSpPr txBox="1"/>
          <p:nvPr/>
        </p:nvSpPr>
        <p:spPr>
          <a:xfrm>
            <a:off x="3359784" y="4498986"/>
            <a:ext cx="1195957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Gambaran</a:t>
            </a:r>
            <a:r>
              <a:rPr lang="en-US" sz="1800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Umum</a:t>
            </a:r>
            <a:endParaRPr sz="1800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1238;p42">
            <a:extLst>
              <a:ext uri="{FF2B5EF4-FFF2-40B4-BE49-F238E27FC236}">
                <a16:creationId xmlns:a16="http://schemas.microsoft.com/office/drawing/2014/main" id="{66850D04-8D2E-49AE-8996-0962010DD642}"/>
              </a:ext>
            </a:extLst>
          </p:cNvPr>
          <p:cNvSpPr/>
          <p:nvPr/>
        </p:nvSpPr>
        <p:spPr>
          <a:xfrm>
            <a:off x="3395921" y="4976133"/>
            <a:ext cx="115982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770;p34">
            <a:hlinkClick r:id="rId6" action="ppaction://hlinksldjump"/>
            <a:extLst>
              <a:ext uri="{FF2B5EF4-FFF2-40B4-BE49-F238E27FC236}">
                <a16:creationId xmlns:a16="http://schemas.microsoft.com/office/drawing/2014/main" id="{4900F2FC-8EF7-4B81-B950-8F3A7F66C3EC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B453A9FC-0699-4BF5-9F25-D3C28D6BE897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85FAF8-A695-4268-B587-2750BAE26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8" name="Google Shape;769;p34">
            <a:hlinkClick r:id="rId5" action="ppaction://hlinksldjump"/>
            <a:extLst>
              <a:ext uri="{FF2B5EF4-FFF2-40B4-BE49-F238E27FC236}">
                <a16:creationId xmlns:a16="http://schemas.microsoft.com/office/drawing/2014/main" id="{638CE4EC-8615-49D8-A946-AB931A9DEC3B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8B7905-7AA1-4269-8D72-33C997A10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30" name="Google Shape;768;p34">
            <a:hlinkClick r:id="rId9" action="ppaction://hlinksldjump"/>
            <a:extLst>
              <a:ext uri="{FF2B5EF4-FFF2-40B4-BE49-F238E27FC236}">
                <a16:creationId xmlns:a16="http://schemas.microsoft.com/office/drawing/2014/main" id="{2FED9A0C-1B01-4D9F-B07F-8DE991CCCD63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682980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086F-0A1E-4426-8373-75CE5547E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74" y="1408075"/>
            <a:ext cx="8146783" cy="1745700"/>
          </a:xfrm>
        </p:spPr>
        <p:txBody>
          <a:bodyPr/>
          <a:lstStyle/>
          <a:p>
            <a:pPr algn="ctr"/>
            <a:r>
              <a:rPr lang="en-US" dirty="0" err="1"/>
              <a:t>Analisis</a:t>
            </a:r>
            <a:r>
              <a:rPr lang="en-US" dirty="0"/>
              <a:t> dan </a:t>
            </a:r>
            <a:r>
              <a:rPr lang="en-US" dirty="0" err="1"/>
              <a:t>Pembahasan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Government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99374E-BDF2-432F-B050-6D18599D9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916" y="890427"/>
            <a:ext cx="2038447" cy="151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0BAC0-19C5-45AD-A93B-CE2879ECF8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6984" y="919933"/>
            <a:ext cx="2489982" cy="1481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DFE417-47DD-4085-96FE-A28C8F3EC8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8911" y="890427"/>
            <a:ext cx="2221814" cy="151382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0C08F2-C63C-4530-AD4D-241F004E95A5}"/>
              </a:ext>
            </a:extLst>
          </p:cNvPr>
          <p:cNvSpPr/>
          <p:nvPr/>
        </p:nvSpPr>
        <p:spPr>
          <a:xfrm>
            <a:off x="713224" y="3638064"/>
            <a:ext cx="7696216" cy="8349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 indent="0" algn="just">
              <a:buClr>
                <a:schemeClr val="dk1"/>
              </a:buClr>
              <a:buSzPts val="1100"/>
              <a:buNone/>
            </a:pPr>
            <a:endParaRPr lang="en-US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Perpaduan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London Data Store, Talk London, dan e-</a:t>
            </a:r>
            <a:r>
              <a:rPr lang="en-US" dirty="0" err="1"/>
              <a:t>Goverment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Vienna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masyakat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EB8FC3C-3554-4903-8872-C434D28FD4F8}"/>
              </a:ext>
            </a:extLst>
          </p:cNvPr>
          <p:cNvSpPr/>
          <p:nvPr/>
        </p:nvSpPr>
        <p:spPr>
          <a:xfrm>
            <a:off x="713224" y="2652577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London Data Store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966919-463D-4303-B473-96FA1C6044A4}"/>
              </a:ext>
            </a:extLst>
          </p:cNvPr>
          <p:cNvSpPr/>
          <p:nvPr/>
        </p:nvSpPr>
        <p:spPr>
          <a:xfrm>
            <a:off x="3675360" y="263960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Talk London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E234925-D73B-40DE-92DB-35272704A3D8}"/>
              </a:ext>
            </a:extLst>
          </p:cNvPr>
          <p:cNvSpPr/>
          <p:nvPr/>
        </p:nvSpPr>
        <p:spPr>
          <a:xfrm>
            <a:off x="6671066" y="2652577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eGovernment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7ECA25-D56B-41A3-8F69-51D88919309B}"/>
              </a:ext>
            </a:extLst>
          </p:cNvPr>
          <p:cNvCxnSpPr>
            <a:cxnSpLocks/>
            <a:stCxn id="15" idx="2"/>
            <a:endCxn id="14" idx="0"/>
          </p:cNvCxnSpPr>
          <p:nvPr/>
        </p:nvCxnSpPr>
        <p:spPr>
          <a:xfrm>
            <a:off x="1593079" y="2983873"/>
            <a:ext cx="2968253" cy="65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C7EB37-66C7-43B9-8384-9918D4A454EA}"/>
              </a:ext>
            </a:extLst>
          </p:cNvPr>
          <p:cNvCxnSpPr>
            <a:cxnSpLocks/>
            <a:stCxn id="37" idx="2"/>
            <a:endCxn id="14" idx="0"/>
          </p:cNvCxnSpPr>
          <p:nvPr/>
        </p:nvCxnSpPr>
        <p:spPr>
          <a:xfrm flipH="1">
            <a:off x="4561332" y="2983873"/>
            <a:ext cx="2989589" cy="65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E080DE-903C-49B5-9E89-45E46F38A012}"/>
              </a:ext>
            </a:extLst>
          </p:cNvPr>
          <p:cNvCxnSpPr>
            <a:cxnSpLocks/>
            <a:stCxn id="36" idx="2"/>
            <a:endCxn id="14" idx="0"/>
          </p:cNvCxnSpPr>
          <p:nvPr/>
        </p:nvCxnSpPr>
        <p:spPr>
          <a:xfrm>
            <a:off x="4555215" y="2970901"/>
            <a:ext cx="6117" cy="66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EC1B-AD06-410A-959B-0C36A1EE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140182"/>
            <a:ext cx="7717500" cy="572700"/>
          </a:xfrm>
        </p:spPr>
        <p:txBody>
          <a:bodyPr/>
          <a:lstStyle/>
          <a:p>
            <a:r>
              <a:rPr lang="en-US" dirty="0" err="1"/>
              <a:t>Pendahaluan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3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Government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1" name="Table 3">
            <a:extLst>
              <a:ext uri="{FF2B5EF4-FFF2-40B4-BE49-F238E27FC236}">
                <a16:creationId xmlns:a16="http://schemas.microsoft.com/office/drawing/2014/main" id="{2D8AC88D-B8A2-481F-B3B6-940A5EB50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788511"/>
              </p:ext>
            </p:extLst>
          </p:nvPr>
        </p:nvGraphicFramePr>
        <p:xfrm>
          <a:off x="706796" y="1331315"/>
          <a:ext cx="7696837" cy="23774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97551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998806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2067951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047233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2185296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Indikator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London dan Vienna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Keterangan</a:t>
                      </a:r>
                      <a:r>
                        <a:rPr lang="en-US" sz="11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Keterangan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Kebergunaan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sangat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berguna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bagi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masyarakat</a:t>
                      </a:r>
                      <a:r>
                        <a:rPr lang="en-US" sz="1100" dirty="0"/>
                        <a:t> London dan Vienna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mengakses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terintegrasi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Hanya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sebatas</a:t>
                      </a:r>
                      <a:r>
                        <a:rPr lang="en-US" sz="1100" dirty="0"/>
                        <a:t> website </a:t>
                      </a:r>
                      <a:r>
                        <a:rPr lang="en-US" sz="1100" dirty="0" err="1"/>
                        <a:t>pemerintah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mengumpulkan</a:t>
                      </a:r>
                      <a:r>
                        <a:rPr lang="en-US" sz="1100" dirty="0"/>
                        <a:t> website-website </a:t>
                      </a:r>
                      <a:r>
                        <a:rPr lang="en-US" sz="1100" dirty="0" err="1"/>
                        <a:t>instansi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ada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Aksesibilitas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sudah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terkait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Belum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informasi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tiap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instansi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satu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Integrasi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antar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Instansi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sudah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antar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instansi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terintegrasi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Belum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aplikasi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menyediakan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pelayanan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terintegrasi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153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0F4EF6-ADF2-4D34-BFB2-E28D0F0BBDCE}"/>
              </a:ext>
            </a:extLst>
          </p:cNvPr>
          <p:cNvSpPr txBox="1"/>
          <p:nvPr/>
        </p:nvSpPr>
        <p:spPr>
          <a:xfrm>
            <a:off x="1258407" y="921295"/>
            <a:ext cx="662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government </a:t>
            </a:r>
            <a:r>
              <a:rPr lang="en-US" dirty="0"/>
              <a:t>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56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Education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F4C013C-98F4-4DFE-8D24-B3875EFE864B}"/>
              </a:ext>
            </a:extLst>
          </p:cNvPr>
          <p:cNvSpPr/>
          <p:nvPr/>
        </p:nvSpPr>
        <p:spPr>
          <a:xfrm>
            <a:off x="713224" y="3620458"/>
            <a:ext cx="7716026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Sintesa</a:t>
            </a:r>
            <a:r>
              <a:rPr lang="en-US" sz="1250" dirty="0"/>
              <a:t> </a:t>
            </a:r>
            <a:r>
              <a:rPr lang="en-US" sz="1250" dirty="0" err="1"/>
              <a:t>Konsep</a:t>
            </a:r>
            <a:r>
              <a:rPr lang="en-US" sz="1250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Menggunakan</a:t>
            </a:r>
            <a:r>
              <a:rPr lang="en-US" sz="1250" dirty="0"/>
              <a:t> system </a:t>
            </a:r>
            <a:r>
              <a:rPr lang="en-US" sz="1250" dirty="0" err="1"/>
              <a:t>pembelajaran</a:t>
            </a:r>
            <a:r>
              <a:rPr lang="en-US" sz="1250" dirty="0"/>
              <a:t> </a:t>
            </a:r>
            <a:r>
              <a:rPr lang="en-US" sz="1250" dirty="0" err="1"/>
              <a:t>secara</a:t>
            </a:r>
            <a:r>
              <a:rPr lang="en-US" sz="1250" dirty="0"/>
              <a:t> daring, </a:t>
            </a:r>
            <a:r>
              <a:rPr lang="en-US" sz="1250" dirty="0" err="1"/>
              <a:t>menyediakan</a:t>
            </a:r>
            <a:r>
              <a:rPr lang="en-US" sz="1250" dirty="0"/>
              <a:t> </a:t>
            </a:r>
            <a:r>
              <a:rPr lang="en-US" sz="1250" dirty="0" err="1"/>
              <a:t>kebutuhan</a:t>
            </a:r>
            <a:r>
              <a:rPr lang="en-US" sz="1250" dirty="0"/>
              <a:t> </a:t>
            </a:r>
            <a:r>
              <a:rPr lang="en-US" sz="1250" dirty="0" err="1"/>
              <a:t>akan</a:t>
            </a:r>
            <a:r>
              <a:rPr lang="en-US" sz="1250" dirty="0"/>
              <a:t> internet </a:t>
            </a:r>
            <a:r>
              <a:rPr lang="en-US" sz="1250" dirty="0" err="1"/>
              <a:t>disetiap</a:t>
            </a:r>
            <a:r>
              <a:rPr lang="en-US" sz="1250" dirty="0"/>
              <a:t> </a:t>
            </a:r>
            <a:r>
              <a:rPr lang="en-US" sz="1250" dirty="0" err="1"/>
              <a:t>sekolah</a:t>
            </a:r>
            <a:r>
              <a:rPr lang="en-US" sz="1250" dirty="0"/>
              <a:t> </a:t>
            </a:r>
            <a:r>
              <a:rPr lang="en-US" sz="1250" dirty="0" err="1"/>
              <a:t>serta</a:t>
            </a:r>
            <a:r>
              <a:rPr lang="en-US" sz="1250" dirty="0"/>
              <a:t> </a:t>
            </a:r>
            <a:r>
              <a:rPr lang="en-US" sz="1250" dirty="0" err="1"/>
              <a:t>tiap</a:t>
            </a:r>
            <a:r>
              <a:rPr lang="en-US" sz="1250" dirty="0"/>
              <a:t> </a:t>
            </a:r>
            <a:r>
              <a:rPr lang="en-US" sz="1250" dirty="0" err="1"/>
              <a:t>kelas</a:t>
            </a:r>
            <a:r>
              <a:rPr lang="en-US" sz="1250" dirty="0"/>
              <a:t> </a:t>
            </a:r>
            <a:r>
              <a:rPr lang="en-US" sz="1250" dirty="0" err="1"/>
              <a:t>memiliki</a:t>
            </a:r>
            <a:r>
              <a:rPr lang="en-US" sz="1250" dirty="0"/>
              <a:t> </a:t>
            </a:r>
            <a:r>
              <a:rPr lang="en-US" sz="1250" dirty="0" err="1"/>
              <a:t>alat</a:t>
            </a:r>
            <a:r>
              <a:rPr lang="en-US" sz="1250" dirty="0"/>
              <a:t> augmented reality </a:t>
            </a:r>
            <a:r>
              <a:rPr lang="en-US" sz="1250" dirty="0" err="1"/>
              <a:t>guna</a:t>
            </a:r>
            <a:r>
              <a:rPr lang="en-US" sz="1250" dirty="0"/>
              <a:t> </a:t>
            </a:r>
            <a:r>
              <a:rPr lang="en-US" sz="1250" dirty="0" err="1"/>
              <a:t>mendukung</a:t>
            </a:r>
            <a:r>
              <a:rPr lang="en-US" sz="1250" dirty="0"/>
              <a:t> </a:t>
            </a:r>
            <a:r>
              <a:rPr lang="en-US" sz="1250" dirty="0" err="1"/>
              <a:t>pembelajaran</a:t>
            </a:r>
            <a:r>
              <a:rPr lang="en-US" sz="1250" dirty="0"/>
              <a:t> di </a:t>
            </a:r>
            <a:r>
              <a:rPr lang="en-US" sz="1250" dirty="0" err="1"/>
              <a:t>dalam</a:t>
            </a:r>
            <a:r>
              <a:rPr lang="en-US" sz="1250" dirty="0"/>
              <a:t> </a:t>
            </a:r>
            <a:r>
              <a:rPr lang="en-US" sz="1250" dirty="0" err="1"/>
              <a:t>kelas</a:t>
            </a:r>
            <a:r>
              <a:rPr lang="en-US" sz="1250" dirty="0"/>
              <a:t> </a:t>
            </a:r>
            <a:r>
              <a:rPr lang="en-US" sz="1250" dirty="0" err="1"/>
              <a:t>secara</a:t>
            </a:r>
            <a:r>
              <a:rPr lang="en-US" sz="1250" dirty="0"/>
              <a:t> digital.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77996-697A-4DE8-8DC2-BC432E482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874" y="884750"/>
            <a:ext cx="2148260" cy="1686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5C756-E546-43AC-A7F6-248C48C4EC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682" y="884751"/>
            <a:ext cx="2081568" cy="1686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FFDEB9-9F49-4460-B071-4B7E6796B8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1962" y="880543"/>
            <a:ext cx="2806505" cy="175673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7BE2BB-2513-43FC-9275-99FE6B8BDF1B}"/>
              </a:ext>
            </a:extLst>
          </p:cNvPr>
          <p:cNvSpPr/>
          <p:nvPr/>
        </p:nvSpPr>
        <p:spPr>
          <a:xfrm>
            <a:off x="711874" y="265651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Singapore SLS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E87D36D-C630-412A-A436-251AC302DE34}"/>
              </a:ext>
            </a:extLst>
          </p:cNvPr>
          <p:cNvSpPr/>
          <p:nvPr/>
        </p:nvSpPr>
        <p:spPr>
          <a:xfrm>
            <a:off x="3675360" y="265651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Campus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DE83084-A64F-4D9C-A4FB-8E12A9EC325C}"/>
              </a:ext>
            </a:extLst>
          </p:cNvPr>
          <p:cNvSpPr/>
          <p:nvPr/>
        </p:nvSpPr>
        <p:spPr>
          <a:xfrm>
            <a:off x="6669540" y="2654236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School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9EA07C-25A4-446F-A4D6-A1B25B536A8D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1729" y="2987811"/>
            <a:ext cx="2979508" cy="63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6F130C-3CE6-45C8-B859-FB84A5D24C5F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55215" y="2987811"/>
            <a:ext cx="16022" cy="63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204E64-4871-4082-A89A-EAFE1526771A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237" y="2985532"/>
            <a:ext cx="2978158" cy="63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33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Education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07F8FD4C-DA01-4351-BB74-35B17A4ED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74429"/>
              </p:ext>
            </p:extLst>
          </p:nvPr>
        </p:nvGraphicFramePr>
        <p:xfrm>
          <a:off x="893667" y="1414563"/>
          <a:ext cx="7404328" cy="292608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75117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167619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692877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595077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573638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Indikator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Singapura dan Vienna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Kebutuhan</a:t>
                      </a:r>
                      <a:r>
                        <a:rPr lang="en-US" sz="1200" dirty="0"/>
                        <a:t> Internet di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sekolah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Sekolah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akses</a:t>
                      </a:r>
                      <a:r>
                        <a:rPr lang="en-US" sz="1200" dirty="0"/>
                        <a:t> internet di </a:t>
                      </a:r>
                      <a:r>
                        <a:rPr lang="en-US" sz="1200" dirty="0" err="1"/>
                        <a:t>ruang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Belum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akses</a:t>
                      </a:r>
                      <a:r>
                        <a:rPr lang="en-US" sz="1200" dirty="0"/>
                        <a:t>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Peralatan</a:t>
                      </a:r>
                      <a:r>
                        <a:rPr lang="en-US" sz="1200" dirty="0"/>
                        <a:t> digital di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sekolah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peralatan</a:t>
                      </a:r>
                      <a:r>
                        <a:rPr lang="en-US" sz="1200" dirty="0"/>
                        <a:t>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Belum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semua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kelas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peralatan</a:t>
                      </a:r>
                      <a:r>
                        <a:rPr lang="en-US" sz="1200" dirty="0"/>
                        <a:t> digital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Aplikasi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pendukung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r>
                        <a:rPr lang="en-US" sz="12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Sekolah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mempunyai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aplikasi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r>
                        <a:rPr lang="en-US" sz="12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Sekolah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memiliki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aplikasi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pembelajaran</a:t>
                      </a:r>
                      <a:r>
                        <a:rPr lang="en-US" sz="1200" dirty="0"/>
                        <a:t> online </a:t>
                      </a:r>
                      <a:r>
                        <a:rPr lang="en-US" sz="1200" dirty="0" err="1"/>
                        <a:t>melalui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kerjasama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pihak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ketiga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CF4E372-BE6B-439F-AB69-21A430796B70}"/>
              </a:ext>
            </a:extLst>
          </p:cNvPr>
          <p:cNvSpPr txBox="1"/>
          <p:nvPr/>
        </p:nvSpPr>
        <p:spPr>
          <a:xfrm>
            <a:off x="1258407" y="921295"/>
            <a:ext cx="6428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education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37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Health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A19390-04E3-4512-BBFC-9A6074DF674E}"/>
              </a:ext>
            </a:extLst>
          </p:cNvPr>
          <p:cNvSpPr/>
          <p:nvPr/>
        </p:nvSpPr>
        <p:spPr>
          <a:xfrm>
            <a:off x="713224" y="3590854"/>
            <a:ext cx="7717499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Sintesa</a:t>
            </a:r>
            <a:r>
              <a:rPr lang="en-US" sz="1250" dirty="0"/>
              <a:t> </a:t>
            </a:r>
            <a:r>
              <a:rPr lang="en-US" sz="1250" dirty="0" err="1"/>
              <a:t>Konsep</a:t>
            </a:r>
            <a:r>
              <a:rPr lang="en-US" sz="1250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50" dirty="0" err="1"/>
              <a:t>Menggunakan</a:t>
            </a:r>
            <a:r>
              <a:rPr lang="en-US" sz="1250" dirty="0"/>
              <a:t> program </a:t>
            </a:r>
            <a:r>
              <a:rPr lang="en-US" sz="1250" dirty="0" err="1"/>
              <a:t>untuk</a:t>
            </a:r>
            <a:r>
              <a:rPr lang="en-US" sz="1250" dirty="0"/>
              <a:t> </a:t>
            </a:r>
            <a:r>
              <a:rPr lang="en-US" sz="1250" dirty="0" err="1"/>
              <a:t>menganalisis</a:t>
            </a:r>
            <a:r>
              <a:rPr lang="en-US" sz="1250" dirty="0"/>
              <a:t> </a:t>
            </a:r>
            <a:r>
              <a:rPr lang="en-US" sz="1250" dirty="0" err="1"/>
              <a:t>suatu</a:t>
            </a:r>
            <a:r>
              <a:rPr lang="en-US" sz="1250" dirty="0"/>
              <a:t> </a:t>
            </a:r>
            <a:r>
              <a:rPr lang="en-US" sz="1250" dirty="0" err="1"/>
              <a:t>penyakit</a:t>
            </a:r>
            <a:r>
              <a:rPr lang="en-US" sz="1250" dirty="0"/>
              <a:t> yang </a:t>
            </a:r>
            <a:r>
              <a:rPr lang="en-US" sz="1250" dirty="0" err="1"/>
              <a:t>dimiliki</a:t>
            </a:r>
            <a:r>
              <a:rPr lang="en-US" sz="1250" dirty="0"/>
              <a:t> </a:t>
            </a:r>
            <a:r>
              <a:rPr lang="en-US" sz="1250" dirty="0" err="1"/>
              <a:t>seseorang</a:t>
            </a:r>
            <a:r>
              <a:rPr lang="en-US" sz="1250" dirty="0"/>
              <a:t> </a:t>
            </a:r>
            <a:r>
              <a:rPr lang="en-US" sz="1250" dirty="0" err="1"/>
              <a:t>dengan</a:t>
            </a:r>
            <a:r>
              <a:rPr lang="en-US" sz="1250" dirty="0"/>
              <a:t> </a:t>
            </a:r>
            <a:r>
              <a:rPr lang="en-US" sz="1250" dirty="0" err="1"/>
              <a:t>melihat</a:t>
            </a:r>
            <a:r>
              <a:rPr lang="en-US" sz="1250" dirty="0"/>
              <a:t> </a:t>
            </a:r>
            <a:r>
              <a:rPr lang="en-US" sz="1250" dirty="0" err="1"/>
              <a:t>rekam</a:t>
            </a:r>
            <a:r>
              <a:rPr lang="en-US" sz="1250" dirty="0"/>
              <a:t> </a:t>
            </a:r>
            <a:r>
              <a:rPr lang="en-US" sz="1250" dirty="0" err="1"/>
              <a:t>jejak</a:t>
            </a:r>
            <a:r>
              <a:rPr lang="en-US" sz="1250" dirty="0"/>
              <a:t> </a:t>
            </a:r>
            <a:r>
              <a:rPr lang="en-US" sz="1250" dirty="0" err="1"/>
              <a:t>medis</a:t>
            </a:r>
            <a:r>
              <a:rPr lang="en-US" sz="1250" dirty="0"/>
              <a:t> </a:t>
            </a:r>
            <a:r>
              <a:rPr lang="en-US" sz="1250" dirty="0" err="1"/>
              <a:t>seseorang</a:t>
            </a:r>
            <a:r>
              <a:rPr lang="en-US" sz="1250" dirty="0"/>
              <a:t> </a:t>
            </a:r>
            <a:r>
              <a:rPr lang="en-US" sz="1250" dirty="0" err="1"/>
              <a:t>digabungkan</a:t>
            </a:r>
            <a:r>
              <a:rPr lang="en-US" sz="1250" dirty="0"/>
              <a:t> </a:t>
            </a:r>
            <a:r>
              <a:rPr lang="en-US" sz="1250" dirty="0" err="1"/>
              <a:t>dengan</a:t>
            </a:r>
            <a:r>
              <a:rPr lang="en-US" sz="1250" dirty="0"/>
              <a:t> MHealth yang </a:t>
            </a:r>
            <a:r>
              <a:rPr lang="en-US" sz="1250" dirty="0" err="1"/>
              <a:t>dapat</a:t>
            </a:r>
            <a:r>
              <a:rPr lang="en-US" sz="1250" dirty="0"/>
              <a:t> </a:t>
            </a:r>
            <a:r>
              <a:rPr lang="en-US" sz="1250" dirty="0" err="1"/>
              <a:t>membantu</a:t>
            </a:r>
            <a:r>
              <a:rPr lang="en-US" sz="1250" dirty="0"/>
              <a:t> </a:t>
            </a:r>
            <a:r>
              <a:rPr lang="en-US" sz="1250" dirty="0" err="1"/>
              <a:t>pasien</a:t>
            </a:r>
            <a:r>
              <a:rPr lang="en-US" sz="1250" dirty="0"/>
              <a:t> </a:t>
            </a:r>
            <a:r>
              <a:rPr lang="en-US" sz="1250" dirty="0" err="1"/>
              <a:t>dalam</a:t>
            </a:r>
            <a:r>
              <a:rPr lang="en-US" sz="1250" dirty="0"/>
              <a:t> </a:t>
            </a:r>
            <a:r>
              <a:rPr lang="en-US" sz="1250" dirty="0" err="1"/>
              <a:t>melakukan</a:t>
            </a:r>
            <a:r>
              <a:rPr lang="en-US" sz="1250" dirty="0"/>
              <a:t> </a:t>
            </a:r>
            <a:r>
              <a:rPr lang="en-US" sz="1250" dirty="0" err="1"/>
              <a:t>perawatan</a:t>
            </a:r>
            <a:r>
              <a:rPr lang="en-US" sz="1250" dirty="0"/>
              <a:t> </a:t>
            </a:r>
            <a:r>
              <a:rPr lang="en-US" sz="1250" dirty="0" err="1"/>
              <a:t>medis</a:t>
            </a:r>
            <a:r>
              <a:rPr lang="en-US" sz="1250" dirty="0"/>
              <a:t> </a:t>
            </a:r>
            <a:r>
              <a:rPr lang="en-US" sz="1250" dirty="0" err="1"/>
              <a:t>dari</a:t>
            </a:r>
            <a:r>
              <a:rPr lang="en-US" sz="1250" dirty="0"/>
              <a:t> </a:t>
            </a:r>
            <a:r>
              <a:rPr lang="en-US" sz="1250" dirty="0" err="1"/>
              <a:t>rumah</a:t>
            </a:r>
            <a:r>
              <a:rPr lang="en-US" sz="125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A3291D-3E9F-4F3F-A1B0-AEE3522893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24" y="911405"/>
            <a:ext cx="2256367" cy="160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D22E0-2784-410E-B7DE-C2B4ED7090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5206" y="903731"/>
            <a:ext cx="1865519" cy="166420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63212-C7CC-4D62-9F0B-9D596BF465CD}"/>
              </a:ext>
            </a:extLst>
          </p:cNvPr>
          <p:cNvSpPr/>
          <p:nvPr/>
        </p:nvSpPr>
        <p:spPr>
          <a:xfrm>
            <a:off x="713224" y="267151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CDMP Singapura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21D0788-1B83-4F18-A1D0-4559EA9BAAB4}"/>
              </a:ext>
            </a:extLst>
          </p:cNvPr>
          <p:cNvSpPr/>
          <p:nvPr/>
        </p:nvSpPr>
        <p:spPr>
          <a:xfrm>
            <a:off x="3675360" y="267151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Jejaki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4C2088D-1745-4339-A472-0C153A23F582}"/>
              </a:ext>
            </a:extLst>
          </p:cNvPr>
          <p:cNvSpPr/>
          <p:nvPr/>
        </p:nvSpPr>
        <p:spPr>
          <a:xfrm>
            <a:off x="6671013" y="267151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Mhealth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81EF80-7470-417E-98E0-C7C6A54FE8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7471" y="907770"/>
            <a:ext cx="2595488" cy="16642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2023EE-D89C-4DCB-B96F-2B7396E7DC0E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3002809"/>
            <a:ext cx="2978895" cy="58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CCC68B-8F79-4822-BD8F-95BFED5A9146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55215" y="3002809"/>
            <a:ext cx="16759" cy="58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2AD294-C14E-43CA-B5CA-A22CEFA8562D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974" y="3002809"/>
            <a:ext cx="2978894" cy="58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19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Health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709EE3C1-2B48-461E-A13B-CEA88FFD0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4302"/>
              </p:ext>
            </p:extLst>
          </p:nvPr>
        </p:nvGraphicFramePr>
        <p:xfrm>
          <a:off x="707107" y="1253374"/>
          <a:ext cx="7696216" cy="31775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87154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429188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2277530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055367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546977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0840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Indikator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Singapura, Jakarta dan Vienna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4283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Data </a:t>
                      </a:r>
                      <a:r>
                        <a:rPr lang="en-US" sz="1050" dirty="0" err="1"/>
                        <a:t>riwayat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penyakit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riwayat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penyakit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seseorang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Masih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manual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78814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terhadap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okupansi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rumah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sakit</a:t>
                      </a:r>
                      <a:r>
                        <a:rPr lang="en-US" sz="1050" dirty="0"/>
                        <a:t>, </a:t>
                      </a:r>
                      <a:r>
                        <a:rPr lang="en-US" sz="1050" dirty="0" err="1"/>
                        <a:t>penyebaran</a:t>
                      </a:r>
                      <a:r>
                        <a:rPr lang="en-US" sz="1050" dirty="0"/>
                        <a:t> pandemic, </a:t>
                      </a:r>
                      <a:r>
                        <a:rPr lang="en-US" sz="1050" dirty="0" err="1"/>
                        <a:t>dsb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memberikan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terkait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kebutuhan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rawat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inap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hingga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penyebaran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penyakit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Untuk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mencari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ketersediaan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masih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bisa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diakses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54827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konsultasi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dokter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mengakses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konsultasi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dokter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Konsultasi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dokter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bisa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dilakukan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secara</a:t>
                      </a:r>
                      <a:r>
                        <a:rPr lang="en-US" sz="1050" dirty="0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  <a:tr h="548275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antrian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pelayanan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kesehatan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mengakses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antrian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pelayanan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kesehatan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hanya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sebatas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pengambilan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nomor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antrian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melalui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sms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26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B6BE122C-4CF5-4508-8C1F-7DC0FF8B32DB}"/>
              </a:ext>
            </a:extLst>
          </p:cNvPr>
          <p:cNvSpPr txBox="1"/>
          <p:nvPr/>
        </p:nvSpPr>
        <p:spPr>
          <a:xfrm>
            <a:off x="1258407" y="921295"/>
            <a:ext cx="6139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health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68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Worship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5D4A24F-28C6-437D-9D01-8F66A592E307}"/>
              </a:ext>
            </a:extLst>
          </p:cNvPr>
          <p:cNvSpPr/>
          <p:nvPr/>
        </p:nvSpPr>
        <p:spPr>
          <a:xfrm>
            <a:off x="713224" y="3627384"/>
            <a:ext cx="7717499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Menggabung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smart mosque </a:t>
            </a:r>
            <a:r>
              <a:rPr lang="en-US" dirty="0" err="1"/>
              <a:t>dengan</a:t>
            </a:r>
            <a:r>
              <a:rPr lang="en-US" dirty="0"/>
              <a:t> masjid </a:t>
            </a:r>
            <a:r>
              <a:rPr lang="en-US" dirty="0" err="1"/>
              <a:t>pintar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/>
              <a:t>pelayanan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peribadatan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masyarakat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AA362-F500-4427-AE35-20099AC661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039" y="902817"/>
            <a:ext cx="2498352" cy="15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DF6A4-CEEF-4985-9D7C-6E83545702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24" y="897920"/>
            <a:ext cx="2332496" cy="1554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CC8C4-3C13-4B0D-B40E-7DD5BBF82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898" y="897920"/>
            <a:ext cx="2254825" cy="155259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4E43DB-3207-4A89-8DAC-46AD4CEC6163}"/>
              </a:ext>
            </a:extLst>
          </p:cNvPr>
          <p:cNvSpPr/>
          <p:nvPr/>
        </p:nvSpPr>
        <p:spPr>
          <a:xfrm>
            <a:off x="713224" y="2569258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Muslim Pro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DDFE29-9688-4A19-8E80-6FD708E40C72}"/>
              </a:ext>
            </a:extLst>
          </p:cNvPr>
          <p:cNvSpPr/>
          <p:nvPr/>
        </p:nvSpPr>
        <p:spPr>
          <a:xfrm>
            <a:off x="3692119" y="2573542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Syeikh</a:t>
            </a:r>
            <a:r>
              <a:rPr lang="en-US" dirty="0"/>
              <a:t> </a:t>
            </a:r>
            <a:r>
              <a:rPr lang="en-US" dirty="0" err="1"/>
              <a:t>Zayyid</a:t>
            </a:r>
            <a:r>
              <a:rPr lang="en-US" dirty="0"/>
              <a:t> Mosque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933FA5C-824B-461E-845A-F5C966FB9D1E}"/>
              </a:ext>
            </a:extLst>
          </p:cNvPr>
          <p:cNvSpPr/>
          <p:nvPr/>
        </p:nvSpPr>
        <p:spPr>
          <a:xfrm>
            <a:off x="6649730" y="2568935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Mosque Al </a:t>
            </a:r>
            <a:r>
              <a:rPr lang="en-US" dirty="0" err="1"/>
              <a:t>Istiqomah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FA0FE-E99D-4CD0-8252-9D32D1373D68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900554"/>
            <a:ext cx="2978895" cy="726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223EF3-BB96-45C7-ADA8-6D657AB5BD5A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71974" y="2904838"/>
            <a:ext cx="0" cy="72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A7EEE0-68D5-4228-882D-E231497157D0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974" y="2900231"/>
            <a:ext cx="2957611" cy="72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68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Worship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29E4C52F-4911-46B9-9B0B-211BE9063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26850"/>
              </p:ext>
            </p:extLst>
          </p:nvPr>
        </p:nvGraphicFramePr>
        <p:xfrm>
          <a:off x="691941" y="1219164"/>
          <a:ext cx="7717499" cy="320040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512475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338419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764093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551256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551256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2898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Indikator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Singapura, Jakarta dan Abu Dhabi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7415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waktu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memberikan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pengingat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waktu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beribadah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berlangsung</a:t>
                      </a:r>
                      <a:r>
                        <a:rPr lang="en-US" sz="1000" dirty="0"/>
                        <a:t> di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adanya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untuk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waktu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beribadah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64358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memberikan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terkait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Hanya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sebatas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mengenai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untuk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pelayanan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kemudahan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beribadatan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44771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kemudahan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pemberian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infaq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Sistem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pemberian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infaq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cashless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Sistem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pemberian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infaq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masih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langsung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  <a:tr h="44771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Otomasi</a:t>
                      </a:r>
                      <a:r>
                        <a:rPr lang="en-US" sz="1000" dirty="0"/>
                        <a:t> Sensor </a:t>
                      </a:r>
                      <a:r>
                        <a:rPr lang="en-US" sz="1000" dirty="0" err="1"/>
                        <a:t>Bangunan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Sistem</a:t>
                      </a:r>
                      <a:r>
                        <a:rPr lang="en-US" sz="1000" dirty="0"/>
                        <a:t> masjid </a:t>
                      </a:r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sensor </a:t>
                      </a:r>
                      <a:r>
                        <a:rPr lang="en-US" sz="1000" dirty="0" err="1"/>
                        <a:t>untuk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menjaga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suhu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ruangan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adanya</a:t>
                      </a:r>
                      <a:r>
                        <a:rPr lang="en-US" sz="1000" dirty="0"/>
                        <a:t> sensor di </a:t>
                      </a:r>
                      <a:r>
                        <a:rPr lang="en-US" sz="1000" dirty="0" err="1"/>
                        <a:t>tempat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peribadatan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26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02255FE-C785-4577-9839-AA63941C3E1E}"/>
              </a:ext>
            </a:extLst>
          </p:cNvPr>
          <p:cNvSpPr txBox="1"/>
          <p:nvPr/>
        </p:nvSpPr>
        <p:spPr>
          <a:xfrm>
            <a:off x="1258407" y="921295"/>
            <a:ext cx="6269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worship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7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Trade and Commerce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3C8551-9FEF-46B9-ABB8-180258833A3C}"/>
              </a:ext>
            </a:extLst>
          </p:cNvPr>
          <p:cNvSpPr/>
          <p:nvPr/>
        </p:nvSpPr>
        <p:spPr>
          <a:xfrm>
            <a:off x="713224" y="3627384"/>
            <a:ext cx="7717499" cy="84005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digital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UMKM.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1D7A9-62C5-45AD-9364-9CA65408BB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4662" y="945507"/>
            <a:ext cx="2174778" cy="1482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89A71-46F1-4F0E-ADD9-7FAC30F59E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24" y="947329"/>
            <a:ext cx="2224161" cy="1482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D2CB6-D551-4DE5-A178-7CE34EC00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7826" y="945506"/>
            <a:ext cx="2174778" cy="148246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F42C0F-FA70-4826-94DF-595ED16842EB}"/>
              </a:ext>
            </a:extLst>
          </p:cNvPr>
          <p:cNvSpPr/>
          <p:nvPr/>
        </p:nvSpPr>
        <p:spPr>
          <a:xfrm>
            <a:off x="713224" y="2571750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Tokopedia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53F207C-0B86-45D8-81A2-E9D431CE6587}"/>
              </a:ext>
            </a:extLst>
          </p:cNvPr>
          <p:cNvSpPr/>
          <p:nvPr/>
        </p:nvSpPr>
        <p:spPr>
          <a:xfrm>
            <a:off x="3692118" y="2571750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JAKmikro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BDFBF1-DE51-40A2-8203-13B0B3EFBB4C}"/>
              </a:ext>
            </a:extLst>
          </p:cNvPr>
          <p:cNvSpPr/>
          <p:nvPr/>
        </p:nvSpPr>
        <p:spPr>
          <a:xfrm>
            <a:off x="6671015" y="2577723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Shopee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2DDF82-BBEB-4005-AD05-C755C1526C4E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903046"/>
            <a:ext cx="2978895" cy="72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60D906-DA86-46DF-8529-EA2D20B39F71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71973" y="2903046"/>
            <a:ext cx="1" cy="72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0BA8FD-15E9-4D29-8759-BE89AEA5C264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71974" y="2909019"/>
            <a:ext cx="2978896" cy="7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149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Trade and Commerce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477555CC-9ED5-4396-98A2-887FF3E7D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685250"/>
              </p:ext>
            </p:extLst>
          </p:nvPr>
        </p:nvGraphicFramePr>
        <p:xfrm>
          <a:off x="721587" y="1271808"/>
          <a:ext cx="7717499" cy="320040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512475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841239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2261273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304887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797625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2428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Indikator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Jakarta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Keterangan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69846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harga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terkini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mengumpulkan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terkait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harga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terkini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Sudah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memiliki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yang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menampilkan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harga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terkini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namun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hanya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bahan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pokok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saja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4490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dalam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jual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memberikan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dalam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jual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kegiatan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jual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beli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4490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dalam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pembinaan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kepada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pelaku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usaha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mengakses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pembinaan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kepada</a:t>
                      </a:r>
                      <a:r>
                        <a:rPr lang="en-US" sz="1000" dirty="0"/>
                        <a:t> para </a:t>
                      </a:r>
                      <a:r>
                        <a:rPr lang="en-US" sz="1000" dirty="0" err="1"/>
                        <a:t>pelaku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usaha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Masih </a:t>
                      </a:r>
                      <a:r>
                        <a:rPr lang="en-US" sz="1000" dirty="0" err="1"/>
                        <a:t>melakukan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pembinaan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kepada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pelaku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usaha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offline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  <a:tr h="69846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Aksesibilitas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riwayat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transaksi</a:t>
                      </a:r>
                      <a:r>
                        <a:rPr lang="en-US" sz="1000" dirty="0"/>
                        <a:t> dan cashless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Aplikasi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mengakses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riwayat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transaksi</a:t>
                      </a:r>
                      <a:r>
                        <a:rPr lang="en-US" sz="1000" dirty="0"/>
                        <a:t> dan cashless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Pembayaran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masih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dilakukan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secara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langsung</a:t>
                      </a:r>
                      <a:r>
                        <a:rPr lang="en-US" sz="1000" dirty="0"/>
                        <a:t> dan </a:t>
                      </a:r>
                      <a:r>
                        <a:rPr lang="en-US" sz="1000" dirty="0" err="1"/>
                        <a:t>belum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dapat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mengumpulkan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informasi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riwayat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transaksi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264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AB7C18C-2283-465D-AE8E-CF83C444A92D}"/>
              </a:ext>
            </a:extLst>
          </p:cNvPr>
          <p:cNvSpPr txBox="1"/>
          <p:nvPr/>
        </p:nvSpPr>
        <p:spPr>
          <a:xfrm>
            <a:off x="909024" y="949899"/>
            <a:ext cx="7292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trade and commerce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2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Culture and Recreation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3E987DA-B5F1-462F-B621-DC6825310E27}"/>
              </a:ext>
            </a:extLst>
          </p:cNvPr>
          <p:cNvSpPr/>
          <p:nvPr/>
        </p:nvSpPr>
        <p:spPr>
          <a:xfrm>
            <a:off x="713225" y="3685426"/>
            <a:ext cx="7696215" cy="7820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00" dirty="0" err="1"/>
              <a:t>Sintesa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1200" dirty="0" err="1"/>
              <a:t>Menyediakan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memudahkan</a:t>
            </a:r>
            <a:r>
              <a:rPr lang="en-US" sz="1200" dirty="0"/>
              <a:t> </a:t>
            </a:r>
            <a:r>
              <a:rPr lang="en-US" sz="1200" dirty="0" err="1"/>
              <a:t>masyarakat</a:t>
            </a:r>
            <a:r>
              <a:rPr lang="en-US" sz="1200" dirty="0"/>
              <a:t> </a:t>
            </a:r>
            <a:r>
              <a:rPr lang="en-US" sz="1200" dirty="0" err="1"/>
              <a:t>memperoleh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rekreasi</a:t>
            </a:r>
            <a:r>
              <a:rPr lang="en-US" sz="1200" dirty="0"/>
              <a:t> yang </a:t>
            </a:r>
            <a:r>
              <a:rPr lang="en-US" sz="1200" dirty="0" err="1"/>
              <a:t>ingin</a:t>
            </a:r>
            <a:r>
              <a:rPr lang="en-US" sz="1200" dirty="0"/>
              <a:t> </a:t>
            </a:r>
            <a:r>
              <a:rPr lang="en-US" sz="1200" dirty="0" err="1"/>
              <a:t>dituju</a:t>
            </a:r>
            <a:r>
              <a:rPr lang="en-US" sz="1200" dirty="0"/>
              <a:t>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menyediakan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fasilitas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kemanan</a:t>
            </a:r>
            <a:r>
              <a:rPr lang="en-US" sz="1200" dirty="0"/>
              <a:t> dan </a:t>
            </a:r>
            <a:r>
              <a:rPr lang="en-US" sz="1200" dirty="0" err="1"/>
              <a:t>kenyamann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</a:t>
            </a:r>
            <a:r>
              <a:rPr lang="en-US" sz="1200" dirty="0" err="1"/>
              <a:t>pengunjung</a:t>
            </a:r>
            <a:r>
              <a:rPr lang="en-US" sz="1200" dirty="0"/>
              <a:t> </a:t>
            </a:r>
            <a:r>
              <a:rPr lang="en-US" sz="1200" dirty="0" err="1"/>
              <a:t>tempat</a:t>
            </a:r>
            <a:r>
              <a:rPr lang="en-US" sz="1200" dirty="0"/>
              <a:t> </a:t>
            </a:r>
            <a:r>
              <a:rPr lang="en-US" sz="1200" dirty="0" err="1"/>
              <a:t>rekreasi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adanya</a:t>
            </a:r>
            <a:r>
              <a:rPr lang="en-US" sz="1200" dirty="0"/>
              <a:t> sensor </a:t>
            </a:r>
            <a:r>
              <a:rPr lang="en-US" sz="1200" dirty="0" err="1"/>
              <a:t>parkir</a:t>
            </a:r>
            <a:r>
              <a:rPr lang="en-US" sz="1200" dirty="0"/>
              <a:t>, </a:t>
            </a:r>
            <a:r>
              <a:rPr lang="en-US" sz="1200" dirty="0" err="1"/>
              <a:t>wifi</a:t>
            </a:r>
            <a:r>
              <a:rPr lang="en-US" sz="1200" dirty="0"/>
              <a:t> dan </a:t>
            </a:r>
            <a:r>
              <a:rPr lang="en-US" sz="1200" dirty="0" err="1"/>
              <a:t>fasilitas</a:t>
            </a:r>
            <a:r>
              <a:rPr lang="en-US" sz="1200" dirty="0"/>
              <a:t> </a:t>
            </a:r>
            <a:r>
              <a:rPr lang="en-US" sz="1200" dirty="0" err="1"/>
              <a:t>cerdas</a:t>
            </a:r>
            <a:r>
              <a:rPr lang="en-US" sz="1200" dirty="0"/>
              <a:t> </a:t>
            </a:r>
            <a:r>
              <a:rPr lang="en-US" sz="1200" dirty="0" err="1"/>
              <a:t>lainnya</a:t>
            </a:r>
            <a:r>
              <a:rPr lang="en-US" sz="1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3FB8D-5BAE-44BD-9ACB-ACEFA3C5D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3439" y="951525"/>
            <a:ext cx="2137286" cy="1570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84C37-8928-4C20-9096-8D1C2CCAB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224" y="985926"/>
            <a:ext cx="2137286" cy="1535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37ED1-4484-4A7E-BA48-019E7F19A7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9086" y="977073"/>
            <a:ext cx="2685777" cy="1544583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FA8752-4E8D-4E1F-9E44-C91D986A6FF1}"/>
              </a:ext>
            </a:extLst>
          </p:cNvPr>
          <p:cNvSpPr/>
          <p:nvPr/>
        </p:nvSpPr>
        <p:spPr>
          <a:xfrm>
            <a:off x="713224" y="2608948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 </a:t>
            </a:r>
            <a:r>
              <a:rPr lang="en-US" dirty="0" err="1"/>
              <a:t>Mamzar</a:t>
            </a:r>
            <a:r>
              <a:rPr lang="en-US" dirty="0"/>
              <a:t> Park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624EE59-19B6-4DA4-8901-D850C38D9E5A}"/>
              </a:ext>
            </a:extLst>
          </p:cNvPr>
          <p:cNvSpPr/>
          <p:nvPr/>
        </p:nvSpPr>
        <p:spPr>
          <a:xfrm>
            <a:off x="3675360" y="2615061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Queen Elizabeth Park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87E5B1F-D7C9-4CFB-8B6B-C4DC128B1781}"/>
              </a:ext>
            </a:extLst>
          </p:cNvPr>
          <p:cNvSpPr/>
          <p:nvPr/>
        </p:nvSpPr>
        <p:spPr>
          <a:xfrm>
            <a:off x="6671068" y="2611531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Line New York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0B5E94-E41A-49C9-AEAE-C8EC90A58A73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940244"/>
            <a:ext cx="2968254" cy="745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C98858-A39E-4890-9148-6170658B9EFE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55215" y="2946357"/>
            <a:ext cx="6118" cy="739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B38B71-AC49-4080-A8AE-225D805EA976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61333" y="2942827"/>
            <a:ext cx="2989590" cy="74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69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69647" y="950641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86B735-DDCC-46DB-8607-56BCC0481026}"/>
              </a:ext>
            </a:extLst>
          </p:cNvPr>
          <p:cNvSpPr/>
          <p:nvPr/>
        </p:nvSpPr>
        <p:spPr>
          <a:xfrm>
            <a:off x="691938" y="1650113"/>
            <a:ext cx="7717501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 err="1">
                <a:solidFill>
                  <a:schemeClr val="bg2"/>
                </a:solidFill>
              </a:rPr>
              <a:t>Kebutuhan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smart infrastructure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smart city </a:t>
            </a:r>
            <a:r>
              <a:rPr lang="en-US" sz="1200" dirty="0" err="1">
                <a:solidFill>
                  <a:schemeClr val="bg2"/>
                </a:solidFill>
              </a:rPr>
              <a:t>menjadi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sangat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diperlukan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guna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mendukung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keseimbangan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dalam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penerapan</a:t>
            </a:r>
            <a:r>
              <a:rPr lang="en-US" sz="1200" b="1" dirty="0">
                <a:solidFill>
                  <a:schemeClr val="bg2"/>
                </a:solidFill>
              </a:rPr>
              <a:t> smart city </a:t>
            </a:r>
            <a:r>
              <a:rPr lang="en-US" sz="1200" dirty="0">
                <a:solidFill>
                  <a:schemeClr val="bg2"/>
                </a:solidFill>
              </a:rPr>
              <a:t>yang </a:t>
            </a:r>
            <a:r>
              <a:rPr lang="en-US" sz="1200" dirty="0" err="1">
                <a:solidFill>
                  <a:schemeClr val="bg2"/>
                </a:solidFill>
              </a:rPr>
              <a:t>memiliki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beberapa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bagian</a:t>
            </a:r>
            <a:r>
              <a:rPr lang="en-US" sz="1200" dirty="0">
                <a:solidFill>
                  <a:schemeClr val="bg2"/>
                </a:solidFill>
              </a:rPr>
              <a:t> agar </a:t>
            </a:r>
            <a:r>
              <a:rPr lang="en-US" sz="1200" dirty="0" err="1">
                <a:solidFill>
                  <a:schemeClr val="bg2"/>
                </a:solidFill>
              </a:rPr>
              <a:t>bisa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membuat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masyarakat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ikut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siap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menghadapi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terciptanya</a:t>
            </a:r>
            <a:r>
              <a:rPr lang="en-US" sz="1200" dirty="0">
                <a:solidFill>
                  <a:schemeClr val="bg2"/>
                </a:solidFill>
              </a:rPr>
              <a:t> smart city </a:t>
            </a:r>
            <a:r>
              <a:rPr lang="en-US" sz="1200" dirty="0" err="1">
                <a:solidFill>
                  <a:schemeClr val="bg2"/>
                </a:solidFill>
              </a:rPr>
              <a:t>dalam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suatu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4BA0A-8ABF-44B2-85DC-F727F05E40EC}"/>
              </a:ext>
            </a:extLst>
          </p:cNvPr>
          <p:cNvSpPr/>
          <p:nvPr/>
        </p:nvSpPr>
        <p:spPr>
          <a:xfrm>
            <a:off x="691938" y="2453762"/>
            <a:ext cx="7717501" cy="40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bg2"/>
                </a:solidFill>
              </a:rPr>
              <a:t>Tahun</a:t>
            </a:r>
            <a:r>
              <a:rPr lang="en-US" sz="1200" dirty="0">
                <a:solidFill>
                  <a:schemeClr val="bg2"/>
                </a:solidFill>
              </a:rPr>
              <a:t> 2019, </a:t>
            </a:r>
            <a:r>
              <a:rPr lang="en-US" sz="1200" dirty="0" err="1">
                <a:solidFill>
                  <a:schemeClr val="bg2"/>
                </a:solidFill>
              </a:rPr>
              <a:t>Pemerintah</a:t>
            </a:r>
            <a:r>
              <a:rPr lang="en-US" sz="1200" dirty="0">
                <a:solidFill>
                  <a:schemeClr val="bg2"/>
                </a:solidFill>
              </a:rPr>
              <a:t> Kota Bandar Lampung </a:t>
            </a:r>
            <a:r>
              <a:rPr lang="en-US" sz="1200" dirty="0" err="1">
                <a:solidFill>
                  <a:schemeClr val="bg2"/>
                </a:solidFill>
              </a:rPr>
              <a:t>merencanakan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merapihkan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infrastruktur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dengan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pembangunan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kabel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listrik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bawa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tanah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hingga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fiber </a:t>
            </a:r>
            <a:r>
              <a:rPr lang="en-US" sz="1200" dirty="0" err="1">
                <a:solidFill>
                  <a:schemeClr val="bg2"/>
                </a:solidFill>
              </a:rPr>
              <a:t>optik</a:t>
            </a:r>
            <a:r>
              <a:rPr lang="en-US" sz="1200" dirty="0">
                <a:solidFill>
                  <a:schemeClr val="bg2"/>
                </a:solidFill>
              </a:rPr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15FB73-83D9-48D5-B56F-C1E2BF649277}"/>
              </a:ext>
            </a:extLst>
          </p:cNvPr>
          <p:cNvSpPr/>
          <p:nvPr/>
        </p:nvSpPr>
        <p:spPr>
          <a:xfrm>
            <a:off x="713221" y="3085386"/>
            <a:ext cx="7717499" cy="708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b="1" dirty="0" err="1">
                <a:solidFill>
                  <a:schemeClr val="bg2"/>
                </a:solidFill>
              </a:rPr>
              <a:t>Penerapan</a:t>
            </a:r>
            <a:r>
              <a:rPr lang="en-US" sz="1100" b="1" dirty="0">
                <a:solidFill>
                  <a:schemeClr val="bg2"/>
                </a:solidFill>
              </a:rPr>
              <a:t> smart </a:t>
            </a:r>
            <a:r>
              <a:rPr lang="en-US" sz="1100" b="1" dirty="0" err="1">
                <a:solidFill>
                  <a:schemeClr val="bg2"/>
                </a:solidFill>
              </a:rPr>
              <a:t>infrastruktur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ini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penting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untuk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meningkatkan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kualitas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pelayanan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umum</a:t>
            </a:r>
            <a:r>
              <a:rPr lang="en-US" sz="1100" b="1" dirty="0">
                <a:solidFill>
                  <a:schemeClr val="bg2"/>
                </a:solidFill>
              </a:rPr>
              <a:t> yang </a:t>
            </a:r>
            <a:r>
              <a:rPr lang="en-US" sz="1100" b="1" dirty="0" err="1">
                <a:solidFill>
                  <a:schemeClr val="bg2"/>
                </a:solidFill>
              </a:rPr>
              <a:t>termasuk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dalam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penerapan</a:t>
            </a:r>
            <a:r>
              <a:rPr lang="en-US" sz="1100" b="1" dirty="0">
                <a:solidFill>
                  <a:schemeClr val="bg2"/>
                </a:solidFill>
              </a:rPr>
              <a:t> smart infrastructure pada </a:t>
            </a:r>
            <a:r>
              <a:rPr lang="en-US" sz="1100" b="1" dirty="0" err="1">
                <a:solidFill>
                  <a:schemeClr val="bg2"/>
                </a:solidFill>
              </a:rPr>
              <a:t>aspek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sarana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perkotaan</a:t>
            </a:r>
            <a:r>
              <a:rPr lang="en-US" sz="1100" b="1" dirty="0">
                <a:solidFill>
                  <a:schemeClr val="bg2"/>
                </a:solidFill>
              </a:rPr>
              <a:t>.  </a:t>
            </a:r>
            <a:r>
              <a:rPr lang="en-US" sz="1100" dirty="0" err="1">
                <a:solidFill>
                  <a:schemeClr val="bg2"/>
                </a:solidFill>
              </a:rPr>
              <a:t>Perbedaan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jumlah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penduduk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luas</a:t>
            </a:r>
            <a:r>
              <a:rPr lang="en-US" sz="1100" dirty="0">
                <a:solidFill>
                  <a:schemeClr val="bg2"/>
                </a:solidFill>
              </a:rPr>
              <a:t> wilayah dan </a:t>
            </a:r>
            <a:r>
              <a:rPr lang="en-US" sz="1100" dirty="0" err="1">
                <a:solidFill>
                  <a:schemeClr val="bg2"/>
                </a:solidFill>
              </a:rPr>
              <a:t>tingkat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kepadatan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menjadi</a:t>
            </a:r>
            <a:r>
              <a:rPr lang="en-US" sz="1100" dirty="0">
                <a:solidFill>
                  <a:schemeClr val="bg2"/>
                </a:solidFill>
              </a:rPr>
              <a:t> salah </a:t>
            </a:r>
            <a:r>
              <a:rPr lang="en-US" sz="1100" dirty="0" err="1">
                <a:solidFill>
                  <a:schemeClr val="bg2"/>
                </a:solidFill>
              </a:rPr>
              <a:t>satu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permasalahan</a:t>
            </a:r>
            <a:r>
              <a:rPr lang="en-US" sz="1100" dirty="0">
                <a:solidFill>
                  <a:schemeClr val="bg2"/>
                </a:solidFill>
              </a:rPr>
              <a:t> yang </a:t>
            </a:r>
            <a:r>
              <a:rPr lang="en-US" sz="1100" dirty="0" err="1">
                <a:solidFill>
                  <a:schemeClr val="bg2"/>
                </a:solidFill>
              </a:rPr>
              <a:t>perlu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dikaji</a:t>
            </a:r>
            <a:r>
              <a:rPr lang="en-US" sz="1100" dirty="0">
                <a:solidFill>
                  <a:schemeClr val="bg2"/>
                </a:solidFill>
              </a:rPr>
              <a:t> agar </a:t>
            </a:r>
            <a:r>
              <a:rPr lang="en-US" sz="1100" dirty="0" err="1">
                <a:solidFill>
                  <a:schemeClr val="bg2"/>
                </a:solidFill>
              </a:rPr>
              <a:t>dalam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penerapan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konsep</a:t>
            </a:r>
            <a:r>
              <a:rPr lang="en-US" sz="1100" dirty="0">
                <a:solidFill>
                  <a:schemeClr val="bg2"/>
                </a:solidFill>
              </a:rPr>
              <a:t> smart infrastructure  di Kota Bandar Lampung </a:t>
            </a:r>
            <a:r>
              <a:rPr lang="en-US" sz="1100" dirty="0" err="1">
                <a:solidFill>
                  <a:schemeClr val="bg2"/>
                </a:solidFill>
              </a:rPr>
              <a:t>dapat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sesuai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dengan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karakteristik</a:t>
            </a:r>
            <a:r>
              <a:rPr lang="en-US" sz="1100" dirty="0">
                <a:solidFill>
                  <a:schemeClr val="bg2"/>
                </a:solidFill>
              </a:rPr>
              <a:t> wilayah yang </a:t>
            </a:r>
            <a:r>
              <a:rPr lang="en-US" sz="1100" dirty="0" err="1">
                <a:solidFill>
                  <a:schemeClr val="bg2"/>
                </a:solidFill>
              </a:rPr>
              <a:t>ada</a:t>
            </a:r>
            <a:r>
              <a:rPr lang="en-US" sz="1100" dirty="0">
                <a:solidFill>
                  <a:schemeClr val="bg2"/>
                </a:solidFill>
              </a:rPr>
              <a:t> di Kota Bandar Lampung.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A0E0B7-0634-4407-862C-69D457E5A567}"/>
              </a:ext>
            </a:extLst>
          </p:cNvPr>
          <p:cNvSpPr/>
          <p:nvPr/>
        </p:nvSpPr>
        <p:spPr>
          <a:xfrm>
            <a:off x="713222" y="3992693"/>
            <a:ext cx="7717498" cy="475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 err="1">
                <a:solidFill>
                  <a:schemeClr val="bg2"/>
                </a:solidFill>
              </a:rPr>
              <a:t>Berdasarkan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hal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tersebut</a:t>
            </a:r>
            <a:r>
              <a:rPr lang="en-US" sz="1200" dirty="0">
                <a:solidFill>
                  <a:schemeClr val="bg2"/>
                </a:solidFill>
              </a:rPr>
              <a:t>, </a:t>
            </a:r>
            <a:r>
              <a:rPr lang="en-US" sz="1200" dirty="0" err="1">
                <a:solidFill>
                  <a:schemeClr val="bg2"/>
                </a:solidFill>
              </a:rPr>
              <a:t>penting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untuk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dilakukan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kajian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pengembangan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i="1" dirty="0">
                <a:solidFill>
                  <a:schemeClr val="bg2"/>
                </a:solidFill>
              </a:rPr>
              <a:t>smart infrastructure </a:t>
            </a:r>
            <a:r>
              <a:rPr lang="en-US" sz="1200" dirty="0">
                <a:solidFill>
                  <a:schemeClr val="bg2"/>
                </a:solidFill>
              </a:rPr>
              <a:t>pada </a:t>
            </a:r>
            <a:r>
              <a:rPr lang="en-US" sz="1200" dirty="0" err="1">
                <a:solidFill>
                  <a:schemeClr val="bg2"/>
                </a:solidFill>
              </a:rPr>
              <a:t>aspek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sarana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perkotaan</a:t>
            </a:r>
            <a:r>
              <a:rPr lang="en-US" sz="1200" dirty="0">
                <a:solidFill>
                  <a:schemeClr val="bg2"/>
                </a:solidFill>
              </a:rPr>
              <a:t> di Bandar Lampung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FEA479F4-0375-42BC-9D3E-C92B0801FE4F}"/>
              </a:ext>
            </a:extLst>
          </p:cNvPr>
          <p:cNvSpPr/>
          <p:nvPr/>
        </p:nvSpPr>
        <p:spPr>
          <a:xfrm>
            <a:off x="4427956" y="1433587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28FE93C-5AF8-424F-9791-DBC7E1098746}"/>
              </a:ext>
            </a:extLst>
          </p:cNvPr>
          <p:cNvSpPr/>
          <p:nvPr/>
        </p:nvSpPr>
        <p:spPr>
          <a:xfrm>
            <a:off x="4427956" y="2247681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5DE738A-551D-49E4-BA55-F7EDA541D5FC}"/>
              </a:ext>
            </a:extLst>
          </p:cNvPr>
          <p:cNvSpPr/>
          <p:nvPr/>
        </p:nvSpPr>
        <p:spPr>
          <a:xfrm>
            <a:off x="4427956" y="2876613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F9EB65-0BF5-489D-A938-BD492B3A5216}"/>
              </a:ext>
            </a:extLst>
          </p:cNvPr>
          <p:cNvSpPr/>
          <p:nvPr/>
        </p:nvSpPr>
        <p:spPr>
          <a:xfrm>
            <a:off x="691938" y="905099"/>
            <a:ext cx="7738783" cy="504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 err="1">
                <a:solidFill>
                  <a:schemeClr val="bg2"/>
                </a:solidFill>
              </a:rPr>
              <a:t>Sarana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dalam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perkotaan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menjadi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sangat</a:t>
            </a:r>
            <a:r>
              <a:rPr lang="en-US" sz="1100" dirty="0">
                <a:solidFill>
                  <a:schemeClr val="bg2"/>
                </a:solidFill>
              </a:rPr>
              <a:t> vital </a:t>
            </a:r>
            <a:r>
              <a:rPr lang="en-US" sz="1100" dirty="0" err="1">
                <a:solidFill>
                  <a:schemeClr val="bg2"/>
                </a:solidFill>
              </a:rPr>
              <a:t>karena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dapat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mempermudah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kegiatan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masyarakat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terutama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dalam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memberikan</a:t>
            </a:r>
            <a:r>
              <a:rPr lang="en-US" sz="1100" b="1" dirty="0">
                <a:solidFill>
                  <a:schemeClr val="bg2"/>
                </a:solidFill>
              </a:rPr>
              <a:t> rasa </a:t>
            </a:r>
            <a:r>
              <a:rPr lang="en-US" sz="1100" b="1" dirty="0" err="1">
                <a:solidFill>
                  <a:schemeClr val="bg2"/>
                </a:solidFill>
              </a:rPr>
              <a:t>nyaman</a:t>
            </a:r>
            <a:r>
              <a:rPr lang="en-US" sz="1100" b="1" dirty="0">
                <a:solidFill>
                  <a:schemeClr val="bg2"/>
                </a:solidFill>
              </a:rPr>
              <a:t> dan </a:t>
            </a:r>
            <a:r>
              <a:rPr lang="en-US" sz="1100" b="1" dirty="0" err="1">
                <a:solidFill>
                  <a:schemeClr val="bg2"/>
                </a:solidFill>
              </a:rPr>
              <a:t>kemudahan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dalam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efisiensi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waktu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serta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dapat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mendukung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keberlangsungan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interaksi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satu</a:t>
            </a:r>
            <a:r>
              <a:rPr lang="en-US" sz="1100" b="1" dirty="0">
                <a:solidFill>
                  <a:schemeClr val="bg2"/>
                </a:solidFill>
              </a:rPr>
              <a:t> </a:t>
            </a:r>
            <a:r>
              <a:rPr lang="en-US" sz="1100" b="1" dirty="0" err="1">
                <a:solidFill>
                  <a:schemeClr val="bg2"/>
                </a:solidFill>
              </a:rPr>
              <a:t>dengan</a:t>
            </a:r>
            <a:r>
              <a:rPr lang="en-US" sz="1100" b="1" dirty="0">
                <a:solidFill>
                  <a:schemeClr val="bg2"/>
                </a:solidFill>
              </a:rPr>
              <a:t> yang </a:t>
            </a:r>
            <a:r>
              <a:rPr lang="en-US" sz="1100" b="1" dirty="0" err="1">
                <a:solidFill>
                  <a:schemeClr val="bg2"/>
                </a:solidFill>
              </a:rPr>
              <a:t>lainnya</a:t>
            </a:r>
            <a:r>
              <a:rPr lang="en-US" sz="1100" b="1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311513DE-5A6E-424E-9648-FD616B080E88}"/>
              </a:ext>
            </a:extLst>
          </p:cNvPr>
          <p:cNvSpPr/>
          <p:nvPr/>
        </p:nvSpPr>
        <p:spPr>
          <a:xfrm>
            <a:off x="4427956" y="3787109"/>
            <a:ext cx="288028" cy="192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Culture and Recreation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1071043C-CAF8-4DF0-859C-2257C7BB9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92170"/>
              </p:ext>
            </p:extLst>
          </p:nvPr>
        </p:nvGraphicFramePr>
        <p:xfrm>
          <a:off x="893667" y="1760553"/>
          <a:ext cx="7083083" cy="26060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88142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157742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689729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453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Indikator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Dubai, </a:t>
                      </a:r>
                      <a:r>
                        <a:rPr lang="en-US" sz="1050" dirty="0" err="1"/>
                        <a:t>Inggris</a:t>
                      </a:r>
                      <a:r>
                        <a:rPr lang="en-US" sz="1050" dirty="0"/>
                        <a:t>, Amerika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yang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menampilkan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Otomasi</a:t>
                      </a:r>
                      <a:r>
                        <a:rPr lang="en-US" sz="1050" dirty="0"/>
                        <a:t> Sensor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Sistem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taman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sensor </a:t>
                      </a:r>
                      <a:r>
                        <a:rPr lang="en-US" sz="1050" dirty="0" err="1"/>
                        <a:t>untuk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mengatur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kegiatan</a:t>
                      </a:r>
                      <a:r>
                        <a:rPr lang="en-US" sz="1050" dirty="0"/>
                        <a:t>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system sensor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jaringan</a:t>
                      </a:r>
                      <a:r>
                        <a:rPr lang="en-US" sz="1050" dirty="0"/>
                        <a:t> internet di </a:t>
                      </a:r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Tempat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rekreasi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menyediakan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akses</a:t>
                      </a:r>
                      <a:r>
                        <a:rPr lang="en-US" sz="1050" dirty="0"/>
                        <a:t>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adanya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akses</a:t>
                      </a:r>
                      <a:r>
                        <a:rPr lang="en-US" sz="1050" dirty="0"/>
                        <a:t>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062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921DB35-8154-441A-950A-C07ACD73F12A}"/>
              </a:ext>
            </a:extLst>
          </p:cNvPr>
          <p:cNvSpPr txBox="1"/>
          <p:nvPr/>
        </p:nvSpPr>
        <p:spPr>
          <a:xfrm>
            <a:off x="744133" y="1158332"/>
            <a:ext cx="7382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culture and recreation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222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Open Space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72F47C-EE2E-4C21-9CDB-4496AF2AA7E3}"/>
              </a:ext>
            </a:extLst>
          </p:cNvPr>
          <p:cNvSpPr/>
          <p:nvPr/>
        </p:nvSpPr>
        <p:spPr>
          <a:xfrm>
            <a:off x="713224" y="3594294"/>
            <a:ext cx="7696215" cy="8731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Sintesa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: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dirty="0" err="1"/>
              <a:t>Menggabungkan</a:t>
            </a:r>
            <a:r>
              <a:rPr lang="en-US" dirty="0"/>
              <a:t>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memaintance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sensor </a:t>
            </a:r>
            <a:r>
              <a:rPr lang="en-US" dirty="0" err="1"/>
              <a:t>pemantau</a:t>
            </a:r>
            <a:r>
              <a:rPr lang="en-US" dirty="0"/>
              <a:t> di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mengawasi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di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EDD8D-9C78-476A-A216-FF6BF8086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2298" y="930214"/>
            <a:ext cx="2475914" cy="1483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C49D6-73CE-4912-9410-6413B4122C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93" y="934472"/>
            <a:ext cx="2252015" cy="1479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B140D-152C-40FA-98AB-A342779EE1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9485" y="939918"/>
            <a:ext cx="2325122" cy="147363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7E066D2-CB1C-41BC-B759-BEFB5CC890DD}"/>
              </a:ext>
            </a:extLst>
          </p:cNvPr>
          <p:cNvSpPr/>
          <p:nvPr/>
        </p:nvSpPr>
        <p:spPr>
          <a:xfrm>
            <a:off x="713224" y="2502134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Rainforest Connection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D84158-082C-4E8F-AB00-FB2E900B0484}"/>
              </a:ext>
            </a:extLst>
          </p:cNvPr>
          <p:cNvSpPr/>
          <p:nvPr/>
        </p:nvSpPr>
        <p:spPr>
          <a:xfrm>
            <a:off x="3681477" y="2502134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Tree </a:t>
            </a:r>
            <a:r>
              <a:rPr lang="en-US" dirty="0" err="1"/>
              <a:t>Jerman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ED25A7-BFAB-406D-B097-3D06DC48950D}"/>
              </a:ext>
            </a:extLst>
          </p:cNvPr>
          <p:cNvSpPr/>
          <p:nvPr/>
        </p:nvSpPr>
        <p:spPr>
          <a:xfrm>
            <a:off x="6649729" y="2502134"/>
            <a:ext cx="1759710" cy="33129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 Forest Guardian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E3A04-5B45-427F-AE1B-0D00F4F7EB6C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1593079" y="2833430"/>
            <a:ext cx="2968253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7585CF-EBC2-4CA4-99FE-BA9D763D1DC4}"/>
              </a:ext>
            </a:extLst>
          </p:cNvPr>
          <p:cNvCxnSpPr>
            <a:stCxn id="32" idx="2"/>
            <a:endCxn id="22" idx="0"/>
          </p:cNvCxnSpPr>
          <p:nvPr/>
        </p:nvCxnSpPr>
        <p:spPr>
          <a:xfrm>
            <a:off x="4561332" y="2833430"/>
            <a:ext cx="0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5C4507-E809-413F-A8B6-0DF1287F8577}"/>
              </a:ext>
            </a:extLst>
          </p:cNvPr>
          <p:cNvCxnSpPr>
            <a:stCxn id="33" idx="2"/>
            <a:endCxn id="22" idx="0"/>
          </p:cNvCxnSpPr>
          <p:nvPr/>
        </p:nvCxnSpPr>
        <p:spPr>
          <a:xfrm flipH="1">
            <a:off x="4561332" y="2833430"/>
            <a:ext cx="2968252" cy="7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900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dirty="0" err="1"/>
              <a:t>Konsep</a:t>
            </a:r>
            <a:r>
              <a:rPr lang="en-US" dirty="0"/>
              <a:t> Smart Open Space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" name="Table 3">
            <a:extLst>
              <a:ext uri="{FF2B5EF4-FFF2-40B4-BE49-F238E27FC236}">
                <a16:creationId xmlns:a16="http://schemas.microsoft.com/office/drawing/2014/main" id="{D8F7FE0B-B5C2-4D88-841F-10254A08B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893223"/>
              </p:ext>
            </p:extLst>
          </p:nvPr>
        </p:nvGraphicFramePr>
        <p:xfrm>
          <a:off x="893667" y="1488919"/>
          <a:ext cx="7083083" cy="2034540"/>
        </p:xfrm>
        <a:graphic>
          <a:graphicData uri="http://schemas.openxmlformats.org/drawingml/2006/table">
            <a:tbl>
              <a:tblPr firstRow="1" bandRow="1">
                <a:tableStyleId>{622570D0-A7FD-45C4-9C3A-187E027F667F}</a:tableStyleId>
              </a:tblPr>
              <a:tblGrid>
                <a:gridCol w="1388142">
                  <a:extLst>
                    <a:ext uri="{9D8B030D-6E8A-4147-A177-3AD203B41FA5}">
                      <a16:colId xmlns:a16="http://schemas.microsoft.com/office/drawing/2014/main" val="1389434976"/>
                    </a:ext>
                  </a:extLst>
                </a:gridCol>
                <a:gridCol w="1319520">
                  <a:extLst>
                    <a:ext uri="{9D8B030D-6E8A-4147-A177-3AD203B41FA5}">
                      <a16:colId xmlns:a16="http://schemas.microsoft.com/office/drawing/2014/main" val="1701171458"/>
                    </a:ext>
                  </a:extLst>
                </a:gridCol>
                <a:gridCol w="1527951">
                  <a:extLst>
                    <a:ext uri="{9D8B030D-6E8A-4147-A177-3AD203B41FA5}">
                      <a16:colId xmlns:a16="http://schemas.microsoft.com/office/drawing/2014/main" val="3414429348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771726016"/>
                    </a:ext>
                  </a:extLst>
                </a:gridCol>
                <a:gridCol w="1423735">
                  <a:extLst>
                    <a:ext uri="{9D8B030D-6E8A-4147-A177-3AD203B41FA5}">
                      <a16:colId xmlns:a16="http://schemas.microsoft.com/office/drawing/2014/main" val="3729348047"/>
                    </a:ext>
                  </a:extLst>
                </a:gridCol>
              </a:tblGrid>
              <a:tr h="34534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Indikator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Romania, </a:t>
                      </a:r>
                      <a:r>
                        <a:rPr lang="en-US" sz="1050" dirty="0" err="1"/>
                        <a:t>Jerman</a:t>
                      </a:r>
                      <a:r>
                        <a:rPr lang="en-US" sz="1050" dirty="0"/>
                        <a:t>, Bali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r>
                        <a:rPr lang="en-US" sz="105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Kota Bandar Lampung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Keterangan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58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Aksesibilitas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mengumpulkan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terkait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aplikasi</a:t>
                      </a:r>
                      <a:r>
                        <a:rPr lang="en-US" sz="1050" dirty="0"/>
                        <a:t> yang </a:t>
                      </a:r>
                      <a:r>
                        <a:rPr lang="en-US" sz="1050" dirty="0" err="1"/>
                        <a:t>dapat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menampilkan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informasi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31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Otomasi</a:t>
                      </a:r>
                      <a:r>
                        <a:rPr lang="en-US" sz="1050" dirty="0"/>
                        <a:t> Sensor di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Sistem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taman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sudah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sensor </a:t>
                      </a:r>
                      <a:r>
                        <a:rPr lang="en-US" sz="1050" dirty="0" err="1"/>
                        <a:t>untuk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mengawasi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kegiatan</a:t>
                      </a:r>
                      <a:r>
                        <a:rPr lang="en-US" sz="1050" dirty="0"/>
                        <a:t> di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Belum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memiliki</a:t>
                      </a:r>
                      <a:r>
                        <a:rPr lang="en-US" sz="1050" dirty="0"/>
                        <a:t> system sensor di </a:t>
                      </a:r>
                      <a:r>
                        <a:rPr lang="en-US" sz="1050" dirty="0" err="1"/>
                        <a:t>ruang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terbuka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5349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BA7A210-6E9C-477B-93EC-0AFD810143F7}"/>
              </a:ext>
            </a:extLst>
          </p:cNvPr>
          <p:cNvSpPr txBox="1"/>
          <p:nvPr/>
        </p:nvSpPr>
        <p:spPr>
          <a:xfrm>
            <a:off x="1258407" y="921295"/>
            <a:ext cx="6577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komparasi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preseden</a:t>
            </a:r>
            <a:r>
              <a:rPr lang="en-US" dirty="0"/>
              <a:t> </a:t>
            </a:r>
            <a:r>
              <a:rPr lang="en-US" i="1" dirty="0"/>
              <a:t>smart open space</a:t>
            </a:r>
            <a:r>
              <a:rPr lang="en-US" dirty="0"/>
              <a:t> dan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274683" y="277024"/>
            <a:ext cx="60834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nn-NO" sz="2400" dirty="0"/>
              <a:t>Identifikasi Penerapan Smart Infratsructure Pada Aspek Sarana Kota Bandar Lampung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BA7425F6-DBD2-432C-BFC9-A47AD678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83626"/>
              </p:ext>
            </p:extLst>
          </p:nvPr>
        </p:nvGraphicFramePr>
        <p:xfrm>
          <a:off x="208477" y="941070"/>
          <a:ext cx="8727047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3333">
                  <a:extLst>
                    <a:ext uri="{9D8B030D-6E8A-4147-A177-3AD203B41FA5}">
                      <a16:colId xmlns:a16="http://schemas.microsoft.com/office/drawing/2014/main" val="947861932"/>
                    </a:ext>
                  </a:extLst>
                </a:gridCol>
                <a:gridCol w="1636314">
                  <a:extLst>
                    <a:ext uri="{9D8B030D-6E8A-4147-A177-3AD203B41FA5}">
                      <a16:colId xmlns:a16="http://schemas.microsoft.com/office/drawing/2014/main" val="1132897961"/>
                    </a:ext>
                  </a:extLst>
                </a:gridCol>
                <a:gridCol w="1618216">
                  <a:extLst>
                    <a:ext uri="{9D8B030D-6E8A-4147-A177-3AD203B41FA5}">
                      <a16:colId xmlns:a16="http://schemas.microsoft.com/office/drawing/2014/main" val="1449241735"/>
                    </a:ext>
                  </a:extLst>
                </a:gridCol>
                <a:gridCol w="1448303">
                  <a:extLst>
                    <a:ext uri="{9D8B030D-6E8A-4147-A177-3AD203B41FA5}">
                      <a16:colId xmlns:a16="http://schemas.microsoft.com/office/drawing/2014/main" val="3917169609"/>
                    </a:ext>
                  </a:extLst>
                </a:gridCol>
                <a:gridCol w="1537305">
                  <a:extLst>
                    <a:ext uri="{9D8B030D-6E8A-4147-A177-3AD203B41FA5}">
                      <a16:colId xmlns:a16="http://schemas.microsoft.com/office/drawing/2014/main" val="1553272661"/>
                    </a:ext>
                  </a:extLst>
                </a:gridCol>
                <a:gridCol w="1383576">
                  <a:extLst>
                    <a:ext uri="{9D8B030D-6E8A-4147-A177-3AD203B41FA5}">
                      <a16:colId xmlns:a16="http://schemas.microsoft.com/office/drawing/2014/main" val="182357869"/>
                    </a:ext>
                  </a:extLst>
                </a:gridCol>
              </a:tblGrid>
              <a:tr h="1285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Penerapan</a:t>
                      </a:r>
                      <a:r>
                        <a:rPr lang="en-US" sz="900" dirty="0"/>
                        <a:t>  Smart Infrastructure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Program yang </a:t>
                      </a:r>
                      <a:r>
                        <a:rPr lang="en-US" sz="900" dirty="0" err="1"/>
                        <a:t>dijalankan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Kendala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Rencana</a:t>
                      </a:r>
                      <a:r>
                        <a:rPr lang="en-US" sz="900" dirty="0"/>
                        <a:t> Program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Pengembangan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Arah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Pengembangan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080961"/>
                  </a:ext>
                </a:extLst>
              </a:tr>
              <a:tr h="1285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</a:t>
                      </a:r>
                      <a:r>
                        <a:rPr lang="en-US" sz="900" dirty="0" err="1"/>
                        <a:t>Goverment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Ada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A1.IP-03.03)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Anggaran</a:t>
                      </a:r>
                      <a:r>
                        <a:rPr lang="en-US" sz="900" dirty="0"/>
                        <a:t> dan SDM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A2.IP-03.03)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ada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A3.IP-03.03)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Konvensional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eGovernment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176103"/>
                  </a:ext>
                </a:extLst>
              </a:tr>
              <a:tr h="2195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Kerjasama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dengan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Pihak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Ketiga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seperti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zoom,meet</a:t>
                      </a:r>
                      <a:r>
                        <a:rPr lang="en-US" sz="900" dirty="0"/>
                        <a:t>, </a:t>
                      </a:r>
                      <a:r>
                        <a:rPr lang="en-US" sz="900" dirty="0" err="1"/>
                        <a:t>dll</a:t>
                      </a:r>
                      <a:r>
                        <a:rPr lang="en-US" sz="900" dirty="0"/>
                        <a:t>.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B1.IP-05.05)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B2.IP-05.05)</a:t>
                      </a:r>
                      <a:endParaRPr 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Pengembangan</a:t>
                      </a:r>
                      <a:r>
                        <a:rPr lang="en-US" sz="900" dirty="0"/>
                        <a:t> Website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B3.IP-05.05)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Singapore SLS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806448"/>
                  </a:ext>
                </a:extLst>
              </a:tr>
              <a:tr h="129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Health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Sms</a:t>
                      </a:r>
                      <a:r>
                        <a:rPr lang="en-US" sz="900" dirty="0"/>
                        <a:t> Gateway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C1.IP-01.01)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C2.IP-01.01)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Pembuatan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Aplikasi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C3.IP-01.01)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mHealth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416203"/>
                  </a:ext>
                </a:extLst>
              </a:tr>
              <a:tr h="21422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Worship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SIMAS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D1.IP-07.07)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D2.IP-07.07)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Mengikuti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arahan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dari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kementerian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pusat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D3.IP-07.07)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Smart Mosque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727380"/>
                  </a:ext>
                </a:extLst>
              </a:tr>
              <a:tr h="1767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Trade and Commerce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SIAGABAPOK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E1.IP-04.04)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E2.IP-04.04)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Pengembangan</a:t>
                      </a:r>
                      <a:r>
                        <a:rPr lang="en-US" sz="900" dirty="0"/>
                        <a:t> Website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E3.IP-04.04)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Semi Intelligent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JAKmikro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380409"/>
                  </a:ext>
                </a:extLst>
              </a:tr>
              <a:tr h="1660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Culture and Recreation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ada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F1.IP-02.02)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 dan </a:t>
                      </a:r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F2.IP-02.02)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Pengembangan</a:t>
                      </a:r>
                      <a:r>
                        <a:rPr lang="en-US" sz="900" dirty="0"/>
                        <a:t> Website</a:t>
                      </a:r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F3.IP-02.02)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Konvensional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High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975745"/>
                  </a:ext>
                </a:extLst>
              </a:tr>
              <a:tr h="12931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Smart Open Space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Belum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ada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G1.IP-06.06)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SDM dan </a:t>
                      </a:r>
                      <a:r>
                        <a:rPr lang="en-US" sz="900" dirty="0" err="1"/>
                        <a:t>Anggaran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G3.IP-06.06)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Pembuatan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Aplikasi</a:t>
                      </a:r>
                      <a:endParaRPr lang="en-US" sz="900" dirty="0"/>
                    </a:p>
                    <a:p>
                      <a:pPr algn="ctr"/>
                      <a:r>
                        <a:rPr lang="en-US" sz="800" dirty="0"/>
                        <a:t>(</a:t>
                      </a:r>
                      <a:r>
                        <a:rPr lang="en-US" sz="800" dirty="0" err="1"/>
                        <a:t>Wawancara</a:t>
                      </a:r>
                      <a:r>
                        <a:rPr lang="en-US" sz="800" dirty="0"/>
                        <a:t>, G3.IP-06.06)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Tahap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Konvensional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Konsep</a:t>
                      </a:r>
                      <a:r>
                        <a:rPr lang="en-US" sz="900" dirty="0"/>
                        <a:t> Smart Forest Guardian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50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383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Tahap</a:t>
            </a:r>
            <a:r>
              <a:rPr lang="en-US" sz="2400" dirty="0"/>
              <a:t> Smart Infrastructure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E2DB90-68E9-4A49-8CCF-365F45BC1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09601"/>
              </p:ext>
            </p:extLst>
          </p:nvPr>
        </p:nvGraphicFramePr>
        <p:xfrm>
          <a:off x="713224" y="900334"/>
          <a:ext cx="7696216" cy="3438656"/>
        </p:xfrm>
        <a:graphic>
          <a:graphicData uri="http://schemas.openxmlformats.org/drawingml/2006/table">
            <a:tbl>
              <a:tblPr firstRow="1" firstCol="1" bandRow="1"/>
              <a:tblGrid>
                <a:gridCol w="255818">
                  <a:extLst>
                    <a:ext uri="{9D8B030D-6E8A-4147-A177-3AD203B41FA5}">
                      <a16:colId xmlns:a16="http://schemas.microsoft.com/office/drawing/2014/main" val="3528028652"/>
                    </a:ext>
                  </a:extLst>
                </a:gridCol>
                <a:gridCol w="5285329">
                  <a:extLst>
                    <a:ext uri="{9D8B030D-6E8A-4147-A177-3AD203B41FA5}">
                      <a16:colId xmlns:a16="http://schemas.microsoft.com/office/drawing/2014/main" val="3240689562"/>
                    </a:ext>
                  </a:extLst>
                </a:gridCol>
                <a:gridCol w="2155069">
                  <a:extLst>
                    <a:ext uri="{9D8B030D-6E8A-4147-A177-3AD203B41FA5}">
                      <a16:colId xmlns:a16="http://schemas.microsoft.com/office/drawing/2014/main" val="3345665235"/>
                    </a:ext>
                  </a:extLst>
                </a:gridCol>
              </a:tblGrid>
              <a:tr h="7496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No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</a:t>
                      </a:r>
                      <a:r>
                        <a:rPr lang="en-US" sz="10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Kota Bandar Lampung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5041077"/>
                  </a:ext>
                </a:extLst>
              </a:tr>
              <a:tr h="8515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8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Program Eksisting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799279"/>
                  </a:ext>
                </a:extLst>
              </a:tr>
              <a:tr h="16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Pemerintahan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Kota Bandar Lampung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program </a:t>
                      </a:r>
                      <a:r>
                        <a:rPr lang="en-US" sz="1000" b="1" i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smart infrastructure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karena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setiap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instansi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masih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berjalan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sendiri-sendiri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terintegrasi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kedalam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satu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Konvensional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043239"/>
                  </a:ext>
                </a:extLst>
              </a:tr>
              <a:tr h="16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Pendidikan,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memanfaatkan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pihak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ketiga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seperti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zoom, google meet,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dll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memudahkan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kegiatan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belajar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mengajar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secara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daring.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24608"/>
                  </a:ext>
                </a:extLst>
              </a:tr>
              <a:tr h="16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sudah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mempunyai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i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sms</a:t>
                      </a:r>
                      <a:r>
                        <a:rPr lang="en-US" sz="1000" b="1" i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gateway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memudahkan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masyarakat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dalam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memperoleh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pelayanan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kesehatan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990984"/>
                  </a:ext>
                </a:extLst>
              </a:tr>
              <a:tr h="16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Peribadatan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benama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SIMAS 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yang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berfungsi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mengetahui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dari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setiap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masjid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musholla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ada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Kota Bandar Lampung.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5686530"/>
                  </a:ext>
                </a:extLst>
              </a:tr>
              <a:tr h="16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Perdagangan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Niaga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aplikasi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bernama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SIAGABAPOK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untuk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mengetahui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perkembangan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pasar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memberikan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informasi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harga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bahan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pokok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di pasar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ini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kepada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masyarakat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Semi Intelligent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109775"/>
                  </a:ext>
                </a:extLst>
              </a:tr>
              <a:tr h="749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Kebudayaan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dan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Rekreasi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teknologi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infrastructure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 Konvensional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264349"/>
                  </a:ext>
                </a:extLst>
              </a:tr>
              <a:tr h="1601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Sarana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Ruang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Terbuka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belum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memiliki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teknologi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infrastructure </a:t>
                      </a:r>
                      <a:r>
                        <a:rPr lang="en-US" sz="1000" b="1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cerdas</a:t>
                      </a:r>
                      <a:r>
                        <a:rPr lang="en-US" sz="1000" b="1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karena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system yang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ada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masih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berjalan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secara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manual.</a:t>
                      </a: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Tahap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Konvensional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41973" marR="4197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4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732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Perkotaan</a:t>
            </a:r>
            <a:r>
              <a:rPr lang="en-US" sz="2000" dirty="0"/>
              <a:t> di Kota Bandar Lampung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berada</a:t>
            </a:r>
            <a:r>
              <a:rPr lang="en-US" sz="2000" dirty="0"/>
              <a:t> pada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konvensional</a:t>
            </a:r>
            <a:r>
              <a:rPr lang="en-US" sz="2000" dirty="0"/>
              <a:t> dan semi intelligent. Pada </a:t>
            </a:r>
            <a:r>
              <a:rPr lang="en-US" sz="2000" dirty="0" err="1"/>
              <a:t>prinsipnya</a:t>
            </a:r>
            <a:r>
              <a:rPr lang="en-US" sz="2000" dirty="0"/>
              <a:t> </a:t>
            </a:r>
            <a:r>
              <a:rPr lang="en-US" sz="2000" dirty="0" err="1"/>
              <a:t>kota</a:t>
            </a:r>
            <a:r>
              <a:rPr lang="en-US" sz="2000" dirty="0"/>
              <a:t> </a:t>
            </a:r>
            <a:r>
              <a:rPr lang="en-US" sz="2000" dirty="0" err="1"/>
              <a:t>bandar</a:t>
            </a:r>
            <a:r>
              <a:rPr lang="en-US" sz="2000" dirty="0"/>
              <a:t> </a:t>
            </a:r>
            <a:r>
              <a:rPr lang="en-US" sz="2000" dirty="0" err="1"/>
              <a:t>lampung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menuju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semi intelligent </a:t>
            </a:r>
            <a:r>
              <a:rPr lang="en-US" sz="2000" dirty="0" err="1"/>
              <a:t>karena</a:t>
            </a:r>
            <a:r>
              <a:rPr lang="en-US" sz="2000" dirty="0"/>
              <a:t> pada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sarana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mengumpulkan</a:t>
            </a:r>
            <a:r>
              <a:rPr lang="en-US" sz="2000" dirty="0"/>
              <a:t> data dan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meskipun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maksimal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pengambilan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masih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kendala</a:t>
            </a:r>
            <a:r>
              <a:rPr lang="en-US" sz="2000" dirty="0"/>
              <a:t> yang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dihadapi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kota</a:t>
            </a:r>
            <a:r>
              <a:rPr lang="en-US" sz="2000" dirty="0"/>
              <a:t> </a:t>
            </a:r>
            <a:r>
              <a:rPr lang="en-US" sz="2000" dirty="0" err="1"/>
              <a:t>bandar</a:t>
            </a:r>
            <a:r>
              <a:rPr lang="en-US" sz="2000" dirty="0"/>
              <a:t> </a:t>
            </a:r>
            <a:r>
              <a:rPr lang="en-US" sz="2000" dirty="0" err="1"/>
              <a:t>lampung</a:t>
            </a:r>
            <a:r>
              <a:rPr lang="en-US" sz="2000" dirty="0"/>
              <a:t> </a:t>
            </a:r>
            <a:r>
              <a:rPr lang="en-US" sz="2000" dirty="0" err="1"/>
              <a:t>belum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mencapai</a:t>
            </a:r>
            <a:r>
              <a:rPr lang="en-US" sz="2000" dirty="0"/>
              <a:t> </a:t>
            </a:r>
            <a:r>
              <a:rPr lang="en-US" sz="2000" dirty="0" err="1"/>
              <a:t>tahapan</a:t>
            </a:r>
            <a:r>
              <a:rPr lang="en-US" sz="2000" dirty="0"/>
              <a:t> smart infrastructure.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4555215" y="4973320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Tahap</a:t>
            </a:r>
            <a:r>
              <a:rPr lang="en-US" sz="2400" dirty="0"/>
              <a:t> Smart Infrastructure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9164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3AE2A-1479-4A9B-92F5-F23F311F1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475" y="1408075"/>
            <a:ext cx="8378900" cy="1745700"/>
          </a:xfrm>
        </p:spPr>
        <p:txBody>
          <a:bodyPr/>
          <a:lstStyle/>
          <a:p>
            <a:pPr algn="ctr"/>
            <a:r>
              <a:rPr lang="en-US" dirty="0" err="1"/>
              <a:t>Penutup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44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100" dirty="0" err="1"/>
              <a:t>Sasaran</a:t>
            </a:r>
            <a:r>
              <a:rPr lang="en-US" sz="1100" dirty="0"/>
              <a:t> 1 : </a:t>
            </a:r>
            <a:r>
              <a:rPr lang="en-US" sz="1100" dirty="0" err="1"/>
              <a:t>Mengidentifikasi</a:t>
            </a:r>
            <a:r>
              <a:rPr lang="en-US" sz="1100" dirty="0"/>
              <a:t> </a:t>
            </a:r>
            <a:r>
              <a:rPr lang="en-US" sz="1100" dirty="0" err="1"/>
              <a:t>Konsep</a:t>
            </a:r>
            <a:r>
              <a:rPr lang="en-US" sz="1100" dirty="0"/>
              <a:t> </a:t>
            </a:r>
            <a:r>
              <a:rPr lang="en-US" sz="1100" i="1" dirty="0"/>
              <a:t>Smart infrastructure</a:t>
            </a:r>
            <a:r>
              <a:rPr lang="en-US" sz="1100" dirty="0"/>
              <a:t> Pada </a:t>
            </a:r>
            <a:r>
              <a:rPr lang="en-US" sz="1100" dirty="0" err="1"/>
              <a:t>Aspek</a:t>
            </a:r>
            <a:r>
              <a:rPr lang="en-US" sz="1100" dirty="0"/>
              <a:t> </a:t>
            </a:r>
            <a:r>
              <a:rPr lang="en-US" sz="1100" dirty="0" err="1"/>
              <a:t>Sarana</a:t>
            </a:r>
            <a:r>
              <a:rPr lang="en-US" sz="1100" dirty="0"/>
              <a:t> Kota Bandar Lampung.</a:t>
            </a:r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Pemerintahan</a:t>
            </a:r>
            <a:r>
              <a:rPr lang="en-US" sz="1100" dirty="0"/>
              <a:t>, </a:t>
            </a:r>
            <a:r>
              <a:rPr lang="en-US" sz="1100" dirty="0" err="1"/>
              <a:t>Perpaduan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b="1" i="1" dirty="0"/>
              <a:t>London Data Store, Talk London</a:t>
            </a:r>
            <a:r>
              <a:rPr lang="en-US" sz="1100" b="1" dirty="0"/>
              <a:t>, dan </a:t>
            </a:r>
            <a:r>
              <a:rPr lang="en-US" sz="1100" b="1" i="1" dirty="0"/>
              <a:t>e-</a:t>
            </a:r>
            <a:r>
              <a:rPr lang="en-US" sz="1100" b="1" i="1" dirty="0" err="1"/>
              <a:t>Goverment</a:t>
            </a:r>
            <a:r>
              <a:rPr lang="en-US" sz="1100" b="1" dirty="0"/>
              <a:t> </a:t>
            </a:r>
            <a:r>
              <a:rPr lang="en-US" sz="1100" dirty="0"/>
              <a:t>yang </a:t>
            </a:r>
            <a:r>
              <a:rPr lang="en-US" sz="1100" dirty="0" err="1"/>
              <a:t>ada</a:t>
            </a:r>
            <a:r>
              <a:rPr lang="en-US" sz="1100" dirty="0"/>
              <a:t> di </a:t>
            </a:r>
            <a:r>
              <a:rPr lang="en-US" sz="1100" dirty="0" err="1"/>
              <a:t>kota</a:t>
            </a:r>
            <a:r>
              <a:rPr lang="en-US" sz="1100" dirty="0"/>
              <a:t> Vienna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berinteraksi</a:t>
            </a:r>
            <a:r>
              <a:rPr lang="en-US" sz="1100" dirty="0"/>
              <a:t> </a:t>
            </a:r>
            <a:r>
              <a:rPr lang="en-US" sz="1100" dirty="0" err="1"/>
              <a:t>langsung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masyakat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mendapatkan</a:t>
            </a:r>
            <a:r>
              <a:rPr lang="en-US" sz="1100" dirty="0"/>
              <a:t> </a:t>
            </a:r>
            <a:r>
              <a:rPr lang="en-US" sz="1100" dirty="0" err="1"/>
              <a:t>pelayanan</a:t>
            </a:r>
            <a:r>
              <a:rPr lang="en-US" sz="1100" dirty="0"/>
              <a:t> </a:t>
            </a:r>
            <a:r>
              <a:rPr lang="en-US" sz="1100" dirty="0" err="1"/>
              <a:t>umum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Pendidikan,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b="1" dirty="0"/>
              <a:t>system </a:t>
            </a:r>
            <a:r>
              <a:rPr lang="en-US" sz="1100" b="1" dirty="0" err="1"/>
              <a:t>pembelajaran</a:t>
            </a:r>
            <a:r>
              <a:rPr lang="en-US" sz="1100" b="1" dirty="0"/>
              <a:t> </a:t>
            </a:r>
            <a:r>
              <a:rPr lang="en-US" sz="1100" b="1" dirty="0" err="1"/>
              <a:t>secara</a:t>
            </a:r>
            <a:r>
              <a:rPr lang="en-US" sz="1100" b="1" dirty="0"/>
              <a:t> daring</a:t>
            </a:r>
            <a:r>
              <a:rPr lang="en-US" sz="1100" dirty="0"/>
              <a:t>,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b="1" dirty="0" err="1"/>
              <a:t>kebutuhan</a:t>
            </a:r>
            <a:r>
              <a:rPr lang="en-US" sz="1100" b="1" dirty="0"/>
              <a:t> </a:t>
            </a:r>
            <a:r>
              <a:rPr lang="en-US" sz="1100" b="1" dirty="0" err="1"/>
              <a:t>akan</a:t>
            </a:r>
            <a:r>
              <a:rPr lang="en-US" sz="1100" b="1" dirty="0"/>
              <a:t> internet </a:t>
            </a:r>
            <a:r>
              <a:rPr lang="en-US" sz="1100" dirty="0" err="1"/>
              <a:t>disetiap</a:t>
            </a:r>
            <a:r>
              <a:rPr lang="en-US" sz="1100" dirty="0"/>
              <a:t> </a:t>
            </a:r>
            <a:r>
              <a:rPr lang="en-US" sz="1100" dirty="0" err="1"/>
              <a:t>sekolah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tiap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alat</a:t>
            </a:r>
            <a:r>
              <a:rPr lang="en-US" sz="1100" dirty="0"/>
              <a:t> </a:t>
            </a:r>
            <a:r>
              <a:rPr lang="en-US" sz="1100" b="1" dirty="0"/>
              <a:t>augmented reality </a:t>
            </a:r>
            <a:r>
              <a:rPr lang="en-US" sz="1100" dirty="0" err="1"/>
              <a:t>guna</a:t>
            </a:r>
            <a:r>
              <a:rPr lang="en-US" sz="1100" dirty="0"/>
              <a:t>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pembelajaran</a:t>
            </a:r>
            <a:r>
              <a:rPr lang="en-US" sz="1100" dirty="0"/>
              <a:t> di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Kesehatan</a:t>
            </a:r>
            <a:r>
              <a:rPr lang="en-US" sz="1100" dirty="0"/>
              <a:t>, </a:t>
            </a:r>
            <a:r>
              <a:rPr lang="en-US" sz="1100" dirty="0" err="1"/>
              <a:t>Menggunakan</a:t>
            </a:r>
            <a:r>
              <a:rPr lang="en-US" sz="1100" dirty="0"/>
              <a:t> program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menganalisis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penyakit</a:t>
            </a:r>
            <a:r>
              <a:rPr lang="en-US" sz="1100" dirty="0"/>
              <a:t> yang </a:t>
            </a:r>
            <a:r>
              <a:rPr lang="en-US" sz="1100" dirty="0" err="1"/>
              <a:t>dimiliki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melihat</a:t>
            </a:r>
            <a:r>
              <a:rPr lang="en-US" sz="1100" dirty="0"/>
              <a:t> </a:t>
            </a:r>
            <a:r>
              <a:rPr lang="en-US" sz="1100" dirty="0" err="1"/>
              <a:t>rekam</a:t>
            </a:r>
            <a:r>
              <a:rPr lang="en-US" sz="1100" dirty="0"/>
              <a:t> </a:t>
            </a:r>
            <a:r>
              <a:rPr lang="en-US" sz="1100" dirty="0" err="1"/>
              <a:t>jejak</a:t>
            </a:r>
            <a:r>
              <a:rPr lang="en-US" sz="1100" dirty="0"/>
              <a:t> </a:t>
            </a:r>
            <a:r>
              <a:rPr lang="en-US" sz="1100" dirty="0" err="1"/>
              <a:t>medis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 </a:t>
            </a:r>
            <a:r>
              <a:rPr lang="en-US" sz="1100" dirty="0" err="1"/>
              <a:t>digabungkan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b="1" dirty="0"/>
              <a:t>MHealth</a:t>
            </a:r>
            <a:r>
              <a:rPr lang="en-US" sz="1100" dirty="0"/>
              <a:t> yang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pasien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</a:t>
            </a:r>
            <a:r>
              <a:rPr lang="en-US" sz="1100" dirty="0" err="1"/>
              <a:t>perawatan</a:t>
            </a:r>
            <a:r>
              <a:rPr lang="en-US" sz="1100" dirty="0"/>
              <a:t> </a:t>
            </a:r>
            <a:r>
              <a:rPr lang="en-US" sz="1100" dirty="0" err="1"/>
              <a:t>medis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rumah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Peribadatan</a:t>
            </a:r>
            <a:r>
              <a:rPr lang="en-US" sz="1100" dirty="0"/>
              <a:t>, </a:t>
            </a:r>
            <a:r>
              <a:rPr lang="en-US" sz="1100" dirty="0" err="1"/>
              <a:t>Menggabung</a:t>
            </a:r>
            <a:r>
              <a:rPr lang="en-US" sz="1100" dirty="0"/>
              <a:t> </a:t>
            </a:r>
            <a:r>
              <a:rPr lang="en-US" sz="1100" dirty="0" err="1"/>
              <a:t>konsep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b="1" dirty="0"/>
              <a:t>smart mosque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majid</a:t>
            </a:r>
            <a:r>
              <a:rPr lang="en-US" sz="1100" dirty="0"/>
              <a:t> </a:t>
            </a:r>
            <a:r>
              <a:rPr lang="en-US" sz="1100" dirty="0" err="1"/>
              <a:t>pintar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kualitas</a:t>
            </a:r>
            <a:r>
              <a:rPr lang="en-US" sz="1100" dirty="0"/>
              <a:t> </a:t>
            </a:r>
            <a:r>
              <a:rPr lang="en-US" sz="1100" dirty="0" err="1"/>
              <a:t>pelayanan</a:t>
            </a:r>
            <a:r>
              <a:rPr lang="en-US" sz="1100" dirty="0"/>
              <a:t> </a:t>
            </a:r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peribadatan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setiap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Perdagangan</a:t>
            </a:r>
            <a:r>
              <a:rPr lang="en-US" sz="1100" dirty="0"/>
              <a:t>,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b="1" dirty="0" err="1"/>
              <a:t>sarana</a:t>
            </a:r>
            <a:r>
              <a:rPr lang="en-US" sz="1100" b="1" dirty="0"/>
              <a:t> digital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menemukan</a:t>
            </a:r>
            <a:r>
              <a:rPr lang="en-US" sz="1100" dirty="0"/>
              <a:t> investor dan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jual</a:t>
            </a:r>
            <a:r>
              <a:rPr lang="en-US" sz="1100" dirty="0"/>
              <a:t> </a:t>
            </a:r>
            <a:r>
              <a:rPr lang="en-US" sz="1100" dirty="0" err="1"/>
              <a:t>beli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terutama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UMKM.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Kebudayaan</a:t>
            </a:r>
            <a:r>
              <a:rPr lang="en-US" sz="1100" dirty="0"/>
              <a:t> dan </a:t>
            </a:r>
            <a:r>
              <a:rPr lang="en-US" sz="1100" dirty="0" err="1"/>
              <a:t>Rekreasi</a:t>
            </a:r>
            <a:r>
              <a:rPr lang="en-US" sz="1100" dirty="0"/>
              <a:t>,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memudahkan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memperoleh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</a:t>
            </a:r>
            <a:r>
              <a:rPr lang="en-US" sz="1100" dirty="0" err="1"/>
              <a:t>rekreasi</a:t>
            </a:r>
            <a:r>
              <a:rPr lang="en-US" sz="1100" dirty="0"/>
              <a:t> yang </a:t>
            </a:r>
            <a:r>
              <a:rPr lang="en-US" sz="1100" dirty="0" err="1"/>
              <a:t>ingin</a:t>
            </a:r>
            <a:r>
              <a:rPr lang="en-US" sz="1100" dirty="0"/>
              <a:t> </a:t>
            </a:r>
            <a:r>
              <a:rPr lang="en-US" sz="1100" dirty="0" err="1"/>
              <a:t>dituju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berbagai</a:t>
            </a:r>
            <a:r>
              <a:rPr lang="en-US" sz="1100" dirty="0"/>
              <a:t> </a:t>
            </a:r>
            <a:r>
              <a:rPr lang="en-US" sz="1100" dirty="0" err="1"/>
              <a:t>fasilitas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kemanan</a:t>
            </a:r>
            <a:r>
              <a:rPr lang="en-US" sz="1100" dirty="0"/>
              <a:t> dan </a:t>
            </a:r>
            <a:r>
              <a:rPr lang="en-US" sz="1100" dirty="0" err="1"/>
              <a:t>kenyamann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pengunjung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 </a:t>
            </a:r>
            <a:r>
              <a:rPr lang="en-US" sz="1100" dirty="0" err="1"/>
              <a:t>rekreasi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adanya</a:t>
            </a:r>
            <a:r>
              <a:rPr lang="en-US" sz="1100" dirty="0"/>
              <a:t> </a:t>
            </a:r>
            <a:r>
              <a:rPr lang="en-US" sz="1100" b="1" dirty="0"/>
              <a:t>sensor</a:t>
            </a:r>
            <a:r>
              <a:rPr lang="en-US" sz="1100" dirty="0"/>
              <a:t> </a:t>
            </a:r>
            <a:r>
              <a:rPr lang="en-US" sz="1100" b="1" dirty="0" err="1"/>
              <a:t>parkir</a:t>
            </a:r>
            <a:r>
              <a:rPr lang="en-US" sz="1100" b="1" dirty="0"/>
              <a:t>, </a:t>
            </a:r>
            <a:r>
              <a:rPr lang="en-US" sz="1100" b="1" dirty="0" err="1"/>
              <a:t>wifi</a:t>
            </a:r>
            <a:r>
              <a:rPr lang="en-US" sz="1100" b="1" dirty="0"/>
              <a:t> dan </a:t>
            </a:r>
            <a:r>
              <a:rPr lang="en-US" sz="1100" b="1" dirty="0" err="1"/>
              <a:t>fasilitas</a:t>
            </a:r>
            <a:r>
              <a:rPr lang="en-US" sz="1100" b="1" dirty="0"/>
              <a:t> </a:t>
            </a:r>
            <a:r>
              <a:rPr lang="en-US" sz="1100" b="1" dirty="0" err="1"/>
              <a:t>cerdas</a:t>
            </a:r>
            <a:r>
              <a:rPr lang="en-US" sz="1100" b="1" dirty="0"/>
              <a:t> </a:t>
            </a:r>
            <a:r>
              <a:rPr lang="en-US" sz="1100" dirty="0" err="1"/>
              <a:t>lainnya</a:t>
            </a:r>
            <a:r>
              <a:rPr lang="en-US" sz="1100" dirty="0"/>
              <a:t>.</a:t>
            </a:r>
          </a:p>
          <a:p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Ruang</a:t>
            </a:r>
            <a:r>
              <a:rPr lang="en-US" sz="1100" dirty="0"/>
              <a:t> Terbuka, </a:t>
            </a:r>
            <a:r>
              <a:rPr lang="en-US" sz="1100" dirty="0" err="1"/>
              <a:t>Menggabungkan</a:t>
            </a:r>
            <a:r>
              <a:rPr lang="en-US" sz="1100" dirty="0"/>
              <a:t> program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memaintance</a:t>
            </a:r>
            <a:r>
              <a:rPr lang="en-US" sz="1100" dirty="0"/>
              <a:t> </a:t>
            </a:r>
            <a:r>
              <a:rPr lang="en-US" sz="1100" dirty="0" err="1"/>
              <a:t>ruang</a:t>
            </a:r>
            <a:r>
              <a:rPr lang="en-US" sz="1100" dirty="0"/>
              <a:t> </a:t>
            </a:r>
            <a:r>
              <a:rPr lang="en-US" sz="1100" dirty="0" err="1"/>
              <a:t>terbuka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b="1" dirty="0"/>
              <a:t>sensor </a:t>
            </a:r>
            <a:r>
              <a:rPr lang="en-US" sz="1100" b="1" dirty="0" err="1"/>
              <a:t>pemantau</a:t>
            </a:r>
            <a:r>
              <a:rPr lang="en-US" sz="1100" b="1" dirty="0"/>
              <a:t> </a:t>
            </a:r>
            <a:r>
              <a:rPr lang="en-US" sz="1100" dirty="0"/>
              <a:t>di </a:t>
            </a:r>
            <a:r>
              <a:rPr lang="en-US" sz="1100" dirty="0" err="1"/>
              <a:t>ruang</a:t>
            </a:r>
            <a:r>
              <a:rPr lang="en-US" sz="1100" dirty="0"/>
              <a:t> </a:t>
            </a:r>
            <a:r>
              <a:rPr lang="en-US" sz="1100" dirty="0" err="1"/>
              <a:t>terbuka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mengawasi</a:t>
            </a:r>
            <a:r>
              <a:rPr lang="en-US" sz="1100" dirty="0"/>
              <a:t> </a:t>
            </a:r>
            <a:r>
              <a:rPr lang="en-US" sz="1100" dirty="0" err="1"/>
              <a:t>kebutuhan</a:t>
            </a:r>
            <a:r>
              <a:rPr lang="en-US" sz="1100" dirty="0"/>
              <a:t> dan </a:t>
            </a:r>
            <a:r>
              <a:rPr lang="en-US" sz="1100" dirty="0" err="1"/>
              <a:t>kekurangan</a:t>
            </a:r>
            <a:r>
              <a:rPr lang="en-US" sz="1100" dirty="0"/>
              <a:t> yang </a:t>
            </a:r>
            <a:r>
              <a:rPr lang="en-US" sz="1100" dirty="0" err="1"/>
              <a:t>dimiliki</a:t>
            </a:r>
            <a:r>
              <a:rPr lang="en-US" sz="1100" dirty="0"/>
              <a:t> oleh </a:t>
            </a:r>
            <a:r>
              <a:rPr lang="en-US" sz="1100" dirty="0" err="1"/>
              <a:t>ruang</a:t>
            </a:r>
            <a:r>
              <a:rPr lang="en-US" sz="1100" dirty="0"/>
              <a:t> </a:t>
            </a:r>
            <a:r>
              <a:rPr lang="en-US" sz="1100" dirty="0" err="1"/>
              <a:t>terbuka</a:t>
            </a:r>
            <a:r>
              <a:rPr lang="en-US" sz="1100" dirty="0"/>
              <a:t> di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tempat</a:t>
            </a:r>
            <a:r>
              <a:rPr lang="en-US" sz="1100" dirty="0"/>
              <a:t>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Studi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21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100" dirty="0" err="1"/>
              <a:t>Sasaran</a:t>
            </a:r>
            <a:r>
              <a:rPr lang="en-US" sz="1100" dirty="0"/>
              <a:t> 2 : </a:t>
            </a:r>
            <a:r>
              <a:rPr lang="nn-NO" sz="1100" dirty="0"/>
              <a:t>Mengidentifikasi Penerapan Smart Infratsructure Pada Aspek Sarana Kota Bandar Lampung</a:t>
            </a:r>
            <a:r>
              <a:rPr lang="en-US" sz="1100" dirty="0"/>
              <a:t>.</a:t>
            </a:r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Pemerintahan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konvensional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b="1" u="sng" dirty="0" err="1"/>
              <a:t>belum</a:t>
            </a:r>
            <a:r>
              <a:rPr lang="en-US" sz="1100" b="1" u="sng" dirty="0"/>
              <a:t> </a:t>
            </a:r>
            <a:r>
              <a:rPr lang="en-US" sz="1100" b="1" u="sng" dirty="0" err="1"/>
              <a:t>adanya</a:t>
            </a:r>
            <a:r>
              <a:rPr lang="en-US" sz="1100" b="1" u="sng" dirty="0"/>
              <a:t> </a:t>
            </a:r>
            <a:r>
              <a:rPr lang="en-US" sz="1100" b="1" u="sng" dirty="0" err="1"/>
              <a:t>sarana</a:t>
            </a:r>
            <a:r>
              <a:rPr lang="en-US" sz="1100" b="1" u="sng" dirty="0"/>
              <a:t> digital</a:t>
            </a:r>
            <a:r>
              <a:rPr lang="en-US" sz="1100" dirty="0"/>
              <a:t> yang </a:t>
            </a:r>
            <a:r>
              <a:rPr lang="en-US" sz="1100" dirty="0" err="1"/>
              <a:t>terintegrasi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tekonologi</a:t>
            </a:r>
            <a:r>
              <a:rPr lang="en-US" sz="1100" dirty="0"/>
              <a:t>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Pendidikan,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melakukan</a:t>
            </a:r>
            <a:r>
              <a:rPr lang="en-US" sz="1100" dirty="0"/>
              <a:t> </a:t>
            </a:r>
            <a:r>
              <a:rPr lang="en-US" sz="1100" dirty="0" err="1"/>
              <a:t>kerjasama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penyedia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ketiga</a:t>
            </a:r>
            <a:r>
              <a:rPr lang="en-US" sz="1100" dirty="0"/>
              <a:t> </a:t>
            </a:r>
            <a:r>
              <a:rPr lang="en-US" sz="1100" b="1" u="sng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seperti</a:t>
            </a:r>
            <a:r>
              <a:rPr lang="en-US" sz="1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zoom, google meet, </a:t>
            </a:r>
            <a:r>
              <a:rPr lang="en-US" sz="1100" b="1" u="sng" dirty="0" err="1">
                <a:latin typeface="Times New Roman" panose="02020603050405020304" pitchFamily="18" charset="0"/>
                <a:ea typeface="Calibri" panose="020F0502020204030204" pitchFamily="34" charset="0"/>
              </a:rPr>
              <a:t>dll</a:t>
            </a:r>
            <a:r>
              <a:rPr lang="en-US" sz="1100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pelaksanaan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belajar</a:t>
            </a:r>
            <a:r>
              <a:rPr lang="en-US" sz="1100" dirty="0"/>
              <a:t> </a:t>
            </a:r>
            <a:r>
              <a:rPr lang="en-US" sz="1100" dirty="0" err="1"/>
              <a:t>mengajar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daring.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Kesehatan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program </a:t>
            </a:r>
            <a:r>
              <a:rPr lang="en-US" sz="1100" b="1" u="sng" dirty="0" err="1"/>
              <a:t>sms</a:t>
            </a:r>
            <a:r>
              <a:rPr lang="en-US" sz="1100" b="1" u="sng" dirty="0"/>
              <a:t> gateway</a:t>
            </a:r>
            <a:r>
              <a:rPr lang="en-US" sz="1100" dirty="0"/>
              <a:t>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Peribadatan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dirty="0" err="1"/>
              <a:t>bernama</a:t>
            </a:r>
            <a:r>
              <a:rPr lang="en-US" sz="1100" dirty="0"/>
              <a:t> </a:t>
            </a:r>
            <a:r>
              <a:rPr lang="en-US" sz="1100" b="1" u="sng" dirty="0"/>
              <a:t>SIMAS.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Perdagangan</a:t>
            </a:r>
            <a:r>
              <a:rPr lang="en-US" sz="1100" dirty="0"/>
              <a:t>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semi intelligent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aplikasi</a:t>
            </a:r>
            <a:r>
              <a:rPr lang="en-US" sz="1100" dirty="0"/>
              <a:t> </a:t>
            </a:r>
            <a:r>
              <a:rPr lang="en-US" sz="1100" b="1" u="sng" dirty="0"/>
              <a:t>SIAGAPABOK</a:t>
            </a:r>
            <a:r>
              <a:rPr lang="en-US" sz="1100" dirty="0"/>
              <a:t> dan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bekerjasama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beberapa</a:t>
            </a:r>
            <a:r>
              <a:rPr lang="en-US" sz="1100" dirty="0"/>
              <a:t> stakeholder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belanja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online.</a:t>
            </a:r>
          </a:p>
          <a:p>
            <a:pPr marL="139700" lvl="0" indent="0">
              <a:buNone/>
            </a:pPr>
            <a:endParaRPr lang="en-US" sz="1100" dirty="0"/>
          </a:p>
          <a:p>
            <a:pPr lvl="0"/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Kebudayaan</a:t>
            </a:r>
            <a:r>
              <a:rPr lang="en-US" sz="1100" dirty="0"/>
              <a:t> dan </a:t>
            </a:r>
            <a:r>
              <a:rPr lang="en-US" sz="1100" dirty="0" err="1"/>
              <a:t>Rekreasi</a:t>
            </a:r>
            <a:r>
              <a:rPr lang="en-US" sz="1100" dirty="0"/>
              <a:t>, </a:t>
            </a:r>
            <a:r>
              <a:rPr lang="en-US" sz="1100" b="1" u="sng" dirty="0" err="1"/>
              <a:t>belum</a:t>
            </a:r>
            <a:r>
              <a:rPr lang="en-US" sz="1100" b="1" u="sng" dirty="0"/>
              <a:t> </a:t>
            </a:r>
            <a:r>
              <a:rPr lang="en-US" sz="1100" b="1" u="sng" dirty="0" err="1"/>
              <a:t>memiliki</a:t>
            </a:r>
            <a:r>
              <a:rPr lang="en-US" sz="1100" b="1" u="sng" dirty="0"/>
              <a:t> </a:t>
            </a:r>
            <a:r>
              <a:rPr lang="en-US" sz="1100" b="1" u="sng" dirty="0" err="1"/>
              <a:t>teknologi</a:t>
            </a:r>
            <a:r>
              <a:rPr lang="en-US" sz="1100" b="1" u="sng" dirty="0"/>
              <a:t> </a:t>
            </a:r>
            <a:r>
              <a:rPr lang="en-US" sz="1100" dirty="0"/>
              <a:t>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penerapan</a:t>
            </a:r>
            <a:r>
              <a:rPr lang="en-US" sz="1100" dirty="0"/>
              <a:t> smart infrastructure.</a:t>
            </a:r>
          </a:p>
          <a:p>
            <a:pPr marL="139700" lvl="0" indent="0">
              <a:buNone/>
            </a:pPr>
            <a:endParaRPr lang="en-US" sz="1100" dirty="0"/>
          </a:p>
          <a:p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Ruang</a:t>
            </a:r>
            <a:r>
              <a:rPr lang="en-US" sz="1100" dirty="0"/>
              <a:t> Terbuka, </a:t>
            </a:r>
            <a:r>
              <a:rPr lang="en-US" sz="1100" dirty="0" err="1"/>
              <a:t>berada</a:t>
            </a:r>
            <a:r>
              <a:rPr lang="en-US" sz="1100" dirty="0"/>
              <a:t> pada </a:t>
            </a:r>
            <a:r>
              <a:rPr lang="en-US" sz="1100" dirty="0" err="1"/>
              <a:t>tahap</a:t>
            </a:r>
            <a:r>
              <a:rPr lang="en-US" sz="1100" dirty="0"/>
              <a:t> </a:t>
            </a:r>
            <a:r>
              <a:rPr lang="en-US" sz="1100" dirty="0" err="1"/>
              <a:t>konvensional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b="1" u="sng" dirty="0" err="1"/>
              <a:t>belum</a:t>
            </a:r>
            <a:r>
              <a:rPr lang="en-US" sz="1100" b="1" u="sng" dirty="0"/>
              <a:t> </a:t>
            </a:r>
            <a:r>
              <a:rPr lang="en-US" sz="1100" b="1" u="sng" dirty="0" err="1"/>
              <a:t>memiliki</a:t>
            </a:r>
            <a:r>
              <a:rPr lang="en-US" sz="1100" b="1" u="sng" dirty="0"/>
              <a:t> </a:t>
            </a:r>
            <a:r>
              <a:rPr lang="en-US" sz="1100" b="1" u="sng" dirty="0" err="1"/>
              <a:t>sarana</a:t>
            </a:r>
            <a:r>
              <a:rPr lang="en-US" sz="1100" b="1" u="sng" dirty="0"/>
              <a:t> digital </a:t>
            </a:r>
            <a:r>
              <a:rPr lang="en-US" sz="1100" dirty="0"/>
              <a:t>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penerapan</a:t>
            </a:r>
            <a:r>
              <a:rPr lang="en-US" sz="1100" dirty="0"/>
              <a:t> smart </a:t>
            </a:r>
            <a:r>
              <a:rPr lang="en-US" sz="1100" dirty="0" err="1"/>
              <a:t>inrrastructure</a:t>
            </a:r>
            <a:r>
              <a:rPr lang="en-US" sz="1100" dirty="0"/>
              <a:t> di Kota Bandar Lampung.</a:t>
            </a:r>
          </a:p>
          <a:p>
            <a:pPr marL="139700" indent="0">
              <a:buNone/>
            </a:pPr>
            <a:endParaRPr lang="en-US" sz="1100" dirty="0"/>
          </a:p>
          <a:p>
            <a:pPr marL="139700" indent="0">
              <a:buNone/>
            </a:pPr>
            <a:r>
              <a:rPr lang="en-US" sz="1100" dirty="0" err="1"/>
              <a:t>Beberapa</a:t>
            </a:r>
            <a:r>
              <a:rPr lang="en-US" sz="1100" dirty="0"/>
              <a:t> </a:t>
            </a:r>
            <a:r>
              <a:rPr lang="en-US" sz="1100" dirty="0" err="1"/>
              <a:t>kendala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SDM dan </a:t>
            </a:r>
            <a:r>
              <a:rPr lang="en-US" sz="1100" dirty="0" err="1"/>
              <a:t>pendanaan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faktor</a:t>
            </a:r>
            <a:r>
              <a:rPr lang="en-US" sz="1100" dirty="0"/>
              <a:t> yang </a:t>
            </a:r>
            <a:r>
              <a:rPr lang="en-US" sz="1100" dirty="0" err="1"/>
              <a:t>menghambat</a:t>
            </a:r>
            <a:r>
              <a:rPr lang="en-US" sz="1100" dirty="0"/>
              <a:t> </a:t>
            </a:r>
            <a:r>
              <a:rPr lang="en-US" sz="1100" dirty="0" err="1"/>
              <a:t>penerapan</a:t>
            </a:r>
            <a:r>
              <a:rPr lang="en-US" sz="1100" dirty="0"/>
              <a:t> smart infrastructure pada </a:t>
            </a:r>
            <a:r>
              <a:rPr lang="en-US" sz="1100" dirty="0" err="1"/>
              <a:t>aspek</a:t>
            </a:r>
            <a:r>
              <a:rPr lang="en-US" sz="1100" dirty="0"/>
              <a:t> </a:t>
            </a:r>
            <a:r>
              <a:rPr lang="en-US" sz="1100" dirty="0" err="1"/>
              <a:t>sarana</a:t>
            </a:r>
            <a:r>
              <a:rPr lang="en-US" sz="1100" dirty="0"/>
              <a:t> </a:t>
            </a:r>
            <a:r>
              <a:rPr lang="en-US" sz="1100" dirty="0" err="1"/>
              <a:t>perkotaan</a:t>
            </a:r>
            <a:r>
              <a:rPr lang="en-US" sz="1100" dirty="0"/>
              <a:t> di Kota Bandar Lampung.</a:t>
            </a:r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Temuan</a:t>
            </a:r>
            <a:r>
              <a:rPr lang="en-US" sz="2400" dirty="0"/>
              <a:t> </a:t>
            </a:r>
            <a:r>
              <a:rPr lang="en-US" sz="2400" dirty="0" err="1"/>
              <a:t>Studi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09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894133"/>
            <a:ext cx="7477552" cy="3578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dirty="0"/>
              <a:t>Kesimpulan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. </a:t>
            </a:r>
            <a:r>
              <a:rPr lang="id-ID" dirty="0"/>
              <a:t>Berdasarkan hasil kajian dari berbagai literatur dan berdaarkan hasil temuan studi, dapat disimpulkan bahwa Kota Bandar Lampung memang telah </a:t>
            </a:r>
            <a:r>
              <a:rPr lang="id-ID" b="1" dirty="0"/>
              <a:t>memiliki potensi </a:t>
            </a:r>
            <a:r>
              <a:rPr lang="id-ID" dirty="0"/>
              <a:t>yang nyata dalam upaya </a:t>
            </a:r>
            <a:r>
              <a:rPr lang="id-ID" b="1" dirty="0"/>
              <a:t>mewujudkan konsep </a:t>
            </a:r>
            <a:r>
              <a:rPr lang="id-ID" b="1" i="1" dirty="0"/>
              <a:t>smart infrastructure </a:t>
            </a:r>
            <a:r>
              <a:rPr lang="id-ID" dirty="0"/>
              <a:t>pada bidang sarana perkotaan yang ada. Hal ini terlihat dari kedudukan </a:t>
            </a:r>
            <a:r>
              <a:rPr lang="id-ID" b="1" dirty="0"/>
              <a:t>Kota Bandar Lampung yang berada </a:t>
            </a:r>
            <a:r>
              <a:rPr lang="id-ID" dirty="0"/>
              <a:t>pada </a:t>
            </a:r>
            <a:r>
              <a:rPr lang="id-ID" b="1" dirty="0"/>
              <a:t>tahap transisi </a:t>
            </a:r>
            <a:r>
              <a:rPr lang="id-ID" dirty="0"/>
              <a:t>antara </a:t>
            </a:r>
            <a:r>
              <a:rPr lang="id-ID" b="1" dirty="0"/>
              <a:t>tahap konvensional </a:t>
            </a:r>
            <a:r>
              <a:rPr lang="id-ID" dirty="0"/>
              <a:t>dan </a:t>
            </a:r>
            <a:r>
              <a:rPr lang="id-ID" b="1" dirty="0"/>
              <a:t>semi intelligent</a:t>
            </a:r>
            <a:r>
              <a:rPr lang="id-ID" dirty="0"/>
              <a:t>. Berdasarkan hal tersebut, maka dapat dikatakan bahwa Kota Bandar Lampung sedang berada di </a:t>
            </a:r>
            <a:r>
              <a:rPr lang="id-ID" b="1" dirty="0"/>
              <a:t>tahap transisi awal </a:t>
            </a:r>
            <a:r>
              <a:rPr lang="id-ID" dirty="0"/>
              <a:t>menuju terciptanya konsep </a:t>
            </a:r>
            <a:r>
              <a:rPr lang="id-ID" i="1" dirty="0"/>
              <a:t>smart infrastructure </a:t>
            </a:r>
            <a:r>
              <a:rPr lang="id-ID" dirty="0"/>
              <a:t>pada </a:t>
            </a:r>
            <a:r>
              <a:rPr lang="id-ID"/>
              <a:t>aspek sarana </a:t>
            </a:r>
            <a:r>
              <a:rPr lang="id-ID" dirty="0"/>
              <a:t>perkotaan. </a:t>
            </a:r>
            <a:endParaRPr lang="en-US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/>
              <a:t>Kesimpulan</a:t>
            </a:r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58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just"/>
            <a:r>
              <a:rPr lang="en-US" dirty="0" err="1"/>
              <a:t>Banyakanya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yang </a:t>
            </a:r>
            <a:r>
              <a:rPr lang="en-US" dirty="0" err="1"/>
              <a:t>berbeda-beda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menjadikan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pemasalahan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ragam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dan </a:t>
            </a:r>
            <a:r>
              <a:rPr lang="en-US" dirty="0" err="1"/>
              <a:t>perbedaan</a:t>
            </a:r>
            <a:r>
              <a:rPr lang="en-US" dirty="0"/>
              <a:t> wilayah </a:t>
            </a:r>
            <a:r>
              <a:rPr lang="en-US" dirty="0" err="1"/>
              <a:t>administrasi</a:t>
            </a:r>
            <a:r>
              <a:rPr lang="en-US" dirty="0"/>
              <a:t> di Kota Bandar Lampung.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endParaRPr lang="en-US" dirty="0"/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:</a:t>
            </a:r>
          </a:p>
          <a:p>
            <a:pPr marL="0" lvl="0" indent="0" algn="just"/>
            <a:r>
              <a:rPr lang="en-US" b="1" dirty="0"/>
              <a:t>“</a:t>
            </a:r>
            <a:r>
              <a:rPr lang="en-US" b="1" dirty="0" err="1"/>
              <a:t>Bagaimana</a:t>
            </a:r>
            <a:r>
              <a:rPr lang="en-US" b="1" dirty="0"/>
              <a:t> </a:t>
            </a:r>
            <a:r>
              <a:rPr lang="en-US" b="1" dirty="0" err="1"/>
              <a:t>penerapan</a:t>
            </a:r>
            <a:r>
              <a:rPr lang="en-US" b="1" dirty="0"/>
              <a:t> </a:t>
            </a:r>
            <a:r>
              <a:rPr lang="en-US" b="1" dirty="0" err="1"/>
              <a:t>konsep</a:t>
            </a:r>
            <a:r>
              <a:rPr lang="en-US" b="1" dirty="0"/>
              <a:t> </a:t>
            </a:r>
            <a:r>
              <a:rPr lang="en-US" b="1" i="1" dirty="0"/>
              <a:t>smart infrastructure</a:t>
            </a:r>
            <a:r>
              <a:rPr lang="en-US" b="1" dirty="0"/>
              <a:t> pada </a:t>
            </a:r>
            <a:r>
              <a:rPr lang="en-US" b="1" dirty="0" err="1"/>
              <a:t>aspek</a:t>
            </a:r>
            <a:r>
              <a:rPr lang="en-US" b="1" dirty="0"/>
              <a:t> </a:t>
            </a:r>
            <a:r>
              <a:rPr lang="en-US" b="1" dirty="0" err="1"/>
              <a:t>sarana</a:t>
            </a:r>
            <a:r>
              <a:rPr lang="en-US" b="1" dirty="0"/>
              <a:t> </a:t>
            </a:r>
            <a:r>
              <a:rPr lang="en-US" b="1" dirty="0" err="1"/>
              <a:t>perkotaan</a:t>
            </a:r>
            <a:r>
              <a:rPr lang="en-US" b="1" dirty="0"/>
              <a:t> di Kota Bandar Lampung?”</a:t>
            </a:r>
            <a:endParaRPr lang="id-ID" dirty="0"/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Rumusan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dan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043675"/>
            <a:ext cx="7477552" cy="34285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pemerintahan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b="1" dirty="0"/>
              <a:t>program yang </a:t>
            </a:r>
            <a:r>
              <a:rPr lang="en-US" sz="1400" b="1" dirty="0" err="1"/>
              <a:t>mengintegrasikan</a:t>
            </a:r>
            <a:r>
              <a:rPr lang="en-US" sz="1400" b="1" dirty="0"/>
              <a:t> </a:t>
            </a:r>
            <a:r>
              <a:rPr lang="en-US" sz="1400" b="1" dirty="0" err="1"/>
              <a:t>seluruh</a:t>
            </a:r>
            <a:r>
              <a:rPr lang="en-US" sz="1400" b="1" dirty="0"/>
              <a:t> </a:t>
            </a:r>
            <a:r>
              <a:rPr lang="en-US" sz="1400" b="1" dirty="0" err="1"/>
              <a:t>instansi</a:t>
            </a:r>
            <a:r>
              <a:rPr lang="en-US" sz="1400" b="1" dirty="0"/>
              <a:t> </a:t>
            </a:r>
            <a:r>
              <a:rPr lang="en-US" sz="1400" b="1" dirty="0" err="1"/>
              <a:t>kedalam</a:t>
            </a:r>
            <a:r>
              <a:rPr lang="en-US" sz="1400" b="1" dirty="0"/>
              <a:t> </a:t>
            </a:r>
            <a:r>
              <a:rPr lang="en-US" sz="1400" b="1" dirty="0" err="1"/>
              <a:t>satu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/>
              <a:t>pelayanan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di Kota Bandar Lampung.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Pendidikan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b="1" dirty="0" err="1"/>
              <a:t>membuat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b="1" dirty="0" err="1"/>
              <a:t>sendiri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r>
              <a:rPr lang="en-US" sz="1400" b="1" dirty="0"/>
              <a:t> </a:t>
            </a:r>
            <a:r>
              <a:rPr lang="en-US" sz="1400" b="1" dirty="0" err="1"/>
              <a:t>pembalajaran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kesehatan</a:t>
            </a:r>
            <a:r>
              <a:rPr lang="en-US" sz="1400" dirty="0"/>
              <a:t>, </a:t>
            </a:r>
            <a:r>
              <a:rPr lang="en-US" sz="1400" dirty="0" err="1"/>
              <a:t>membuat</a:t>
            </a:r>
            <a:r>
              <a:rPr lang="en-US" sz="1400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b="1" dirty="0" err="1"/>
              <a:t>pelayanan</a:t>
            </a:r>
            <a:r>
              <a:rPr lang="en-US" sz="1400" b="1" dirty="0"/>
              <a:t> </a:t>
            </a:r>
            <a:r>
              <a:rPr lang="en-US" sz="1400" b="1" dirty="0" err="1"/>
              <a:t>kesehatan</a:t>
            </a:r>
            <a:r>
              <a:rPr lang="en-US" sz="1400" b="1" dirty="0"/>
              <a:t> yang </a:t>
            </a:r>
            <a:r>
              <a:rPr lang="en-US" sz="1400" b="1" dirty="0" err="1"/>
              <a:t>terintegrasi</a:t>
            </a:r>
            <a:r>
              <a:rPr lang="en-US" sz="1400" b="1" dirty="0"/>
              <a:t> </a:t>
            </a:r>
            <a:r>
              <a:rPr lang="en-US" sz="1400" b="1" dirty="0" err="1"/>
              <a:t>dengan</a:t>
            </a:r>
            <a:r>
              <a:rPr lang="en-US" sz="1400" b="1" dirty="0"/>
              <a:t> </a:t>
            </a:r>
            <a:r>
              <a:rPr lang="en-US" sz="1400" b="1" dirty="0" err="1"/>
              <a:t>sistem</a:t>
            </a:r>
            <a:r>
              <a:rPr lang="en-US" sz="1400" b="1" dirty="0"/>
              <a:t> IoT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pelayanan</a:t>
            </a:r>
            <a:r>
              <a:rPr lang="en-US" sz="1400" dirty="0"/>
              <a:t> yang </a:t>
            </a:r>
            <a:r>
              <a:rPr lang="en-US" sz="1400" dirty="0" err="1"/>
              <a:t>diberikan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full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rumah</a:t>
            </a:r>
            <a:r>
              <a:rPr lang="en-US" sz="1400" dirty="0"/>
              <a:t> dan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mendatangi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/>
              <a:t> </a:t>
            </a:r>
            <a:r>
              <a:rPr lang="en-US" sz="1400" dirty="0" err="1"/>
              <a:t>kesehatan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peribadatan</a:t>
            </a:r>
            <a:r>
              <a:rPr lang="en-US" sz="1400" dirty="0"/>
              <a:t>,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b="1" dirty="0" err="1"/>
              <a:t>menyediakan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membantu</a:t>
            </a:r>
            <a:r>
              <a:rPr lang="en-US" sz="1400" dirty="0"/>
              <a:t> </a:t>
            </a:r>
            <a:r>
              <a:rPr lang="en-US" sz="1400" dirty="0" err="1"/>
              <a:t>kelancaran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</a:t>
            </a:r>
            <a:r>
              <a:rPr lang="en-US" sz="1400" dirty="0" err="1"/>
              <a:t>beribadah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perdagangan</a:t>
            </a:r>
            <a:r>
              <a:rPr lang="en-US" sz="1400" dirty="0"/>
              <a:t>, </a:t>
            </a:r>
            <a:r>
              <a:rPr lang="en-US" sz="1400" b="1" dirty="0" err="1"/>
              <a:t>menyediakan</a:t>
            </a:r>
            <a:r>
              <a:rPr lang="en-US" sz="1400" b="1" dirty="0"/>
              <a:t> sensor</a:t>
            </a:r>
            <a:r>
              <a:rPr lang="en-US" sz="1400" dirty="0"/>
              <a:t> di </a:t>
            </a:r>
            <a:r>
              <a:rPr lang="en-US" sz="1400" dirty="0" err="1"/>
              <a:t>setiap</a:t>
            </a:r>
            <a:r>
              <a:rPr lang="en-US" sz="1400" dirty="0"/>
              <a:t> pasar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perkembangan</a:t>
            </a:r>
            <a:r>
              <a:rPr lang="en-US" sz="1400" dirty="0"/>
              <a:t> </a:t>
            </a:r>
            <a:r>
              <a:rPr lang="en-US" sz="1400" dirty="0" err="1"/>
              <a:t>harga</a:t>
            </a:r>
            <a:r>
              <a:rPr lang="en-US" sz="1400" dirty="0"/>
              <a:t> pasar </a:t>
            </a:r>
            <a:r>
              <a:rPr lang="en-US" sz="1400" dirty="0" err="1"/>
              <a:t>secara</a:t>
            </a:r>
            <a:r>
              <a:rPr lang="en-US" sz="1400" dirty="0"/>
              <a:t> real time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adanya</a:t>
            </a:r>
            <a:r>
              <a:rPr lang="en-US" sz="1400" dirty="0"/>
              <a:t> orang yang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survei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harinya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kebudayaan</a:t>
            </a:r>
            <a:r>
              <a:rPr lang="en-US" sz="1400" dirty="0"/>
              <a:t> dan </a:t>
            </a:r>
            <a:r>
              <a:rPr lang="en-US" sz="1400" dirty="0" err="1"/>
              <a:t>rekreasi</a:t>
            </a:r>
            <a:r>
              <a:rPr lang="en-US" sz="1400" dirty="0"/>
              <a:t>, </a:t>
            </a:r>
            <a:r>
              <a:rPr lang="en-US" sz="1400" b="1" dirty="0" err="1"/>
              <a:t>membuat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memberikan</a:t>
            </a:r>
            <a:r>
              <a:rPr lang="en-US" sz="1400" dirty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/>
              <a:t>tempat</a:t>
            </a:r>
            <a:r>
              <a:rPr lang="en-US" sz="1400" dirty="0"/>
              <a:t> </a:t>
            </a:r>
            <a:r>
              <a:rPr lang="en-US" sz="1400" dirty="0" err="1"/>
              <a:t>rekreasi</a:t>
            </a:r>
            <a:r>
              <a:rPr lang="en-US" sz="1400" dirty="0"/>
              <a:t> di </a:t>
            </a:r>
            <a:r>
              <a:rPr lang="en-US" sz="1400" dirty="0" err="1"/>
              <a:t>kota</a:t>
            </a:r>
            <a:r>
              <a:rPr lang="en-US" sz="1400" dirty="0"/>
              <a:t> </a:t>
            </a:r>
            <a:r>
              <a:rPr lang="en-US" sz="1400" dirty="0" err="1"/>
              <a:t>bandar</a:t>
            </a:r>
            <a:r>
              <a:rPr lang="en-US" sz="1400" dirty="0"/>
              <a:t> </a:t>
            </a:r>
            <a:r>
              <a:rPr lang="en-US" sz="1400" dirty="0" err="1"/>
              <a:t>lampung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r>
              <a:rPr lang="en-US" sz="1400" dirty="0"/>
              <a:t>Pada </a:t>
            </a:r>
            <a:r>
              <a:rPr lang="en-US" sz="1400" dirty="0" err="1"/>
              <a:t>aspek</a:t>
            </a:r>
            <a:r>
              <a:rPr lang="en-US" sz="1400" dirty="0"/>
              <a:t> </a:t>
            </a:r>
            <a:r>
              <a:rPr lang="en-US" sz="1400" dirty="0" err="1"/>
              <a:t>sarana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, </a:t>
            </a:r>
            <a:r>
              <a:rPr lang="en-US" sz="1400" b="1" dirty="0" err="1"/>
              <a:t>membuat</a:t>
            </a:r>
            <a:r>
              <a:rPr lang="en-US" sz="1400" b="1" dirty="0"/>
              <a:t> </a:t>
            </a:r>
            <a:r>
              <a:rPr lang="en-US" sz="1400" b="1" dirty="0" err="1"/>
              <a:t>aplikasi</a:t>
            </a:r>
            <a:r>
              <a:rPr lang="en-US" sz="1400" b="1" dirty="0"/>
              <a:t> </a:t>
            </a:r>
            <a:r>
              <a:rPr lang="en-US" sz="1400" dirty="0"/>
              <a:t>yang </a:t>
            </a:r>
            <a:r>
              <a:rPr lang="en-US" sz="1400" dirty="0" err="1"/>
              <a:t>memudahkan</a:t>
            </a:r>
            <a:r>
              <a:rPr lang="en-US" sz="1400" dirty="0"/>
              <a:t> </a:t>
            </a:r>
            <a:r>
              <a:rPr lang="en-US" sz="1400" dirty="0" err="1"/>
              <a:t>masyarakat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layanan</a:t>
            </a:r>
            <a:r>
              <a:rPr lang="en-US" sz="1400" dirty="0"/>
              <a:t> dan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menyediakan</a:t>
            </a:r>
            <a:r>
              <a:rPr lang="en-US" sz="1400" dirty="0"/>
              <a:t> sensor </a:t>
            </a:r>
            <a:r>
              <a:rPr lang="en-US" sz="1400" dirty="0" err="1"/>
              <a:t>ditiap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memantau</a:t>
            </a:r>
            <a:r>
              <a:rPr lang="en-US" sz="1400" dirty="0"/>
              <a:t> </a:t>
            </a:r>
            <a:r>
              <a:rPr lang="en-US" sz="1400" dirty="0" err="1"/>
              <a:t>kegiatan</a:t>
            </a:r>
            <a:r>
              <a:rPr lang="en-US" sz="1400" dirty="0"/>
              <a:t> yang </a:t>
            </a:r>
            <a:r>
              <a:rPr lang="en-US" sz="1400" dirty="0" err="1"/>
              <a:t>sedang</a:t>
            </a:r>
            <a:r>
              <a:rPr lang="en-US" sz="1400" dirty="0"/>
              <a:t> </a:t>
            </a:r>
            <a:r>
              <a:rPr lang="en-US" sz="1400" dirty="0" err="1"/>
              <a:t>berlangsung</a:t>
            </a:r>
            <a:r>
              <a:rPr lang="en-US" sz="1400" dirty="0"/>
              <a:t> </a:t>
            </a:r>
            <a:r>
              <a:rPr lang="en-US" sz="1400" dirty="0" err="1"/>
              <a:t>guna</a:t>
            </a:r>
            <a:r>
              <a:rPr lang="en-US" sz="1400" dirty="0"/>
              <a:t> </a:t>
            </a:r>
            <a:r>
              <a:rPr lang="en-US" sz="1400" dirty="0" err="1"/>
              <a:t>menghindari</a:t>
            </a:r>
            <a:r>
              <a:rPr lang="en-US" sz="1400" dirty="0"/>
              <a:t> </a:t>
            </a:r>
            <a:r>
              <a:rPr lang="en-US" sz="1400" dirty="0" err="1"/>
              <a:t>kerusakan</a:t>
            </a:r>
            <a:r>
              <a:rPr lang="en-US" sz="1400" dirty="0"/>
              <a:t> </a:t>
            </a:r>
            <a:r>
              <a:rPr lang="en-US" sz="1400" dirty="0" err="1"/>
              <a:t>diruang</a:t>
            </a:r>
            <a:r>
              <a:rPr lang="en-US" sz="1400" dirty="0"/>
              <a:t> </a:t>
            </a:r>
            <a:r>
              <a:rPr lang="en-US" sz="1400" dirty="0" err="1"/>
              <a:t>terbuka</a:t>
            </a:r>
            <a:r>
              <a:rPr lang="en-US" sz="1400" dirty="0"/>
              <a:t>.</a:t>
            </a:r>
          </a:p>
          <a:p>
            <a:pPr marL="342900" indent="-342900" algn="just">
              <a:buClr>
                <a:schemeClr val="dk1"/>
              </a:buClr>
              <a:buSzPts val="1100"/>
              <a:buAutoNum type="arabicPeriod"/>
            </a:pPr>
            <a:endParaRPr lang="en-US" sz="1400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400" dirty="0" err="1"/>
              <a:t>Rekomendasi</a:t>
            </a:r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13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46"/>
          <p:cNvGrpSpPr/>
          <p:nvPr/>
        </p:nvGrpSpPr>
        <p:grpSpPr>
          <a:xfrm>
            <a:off x="3281538" y="470975"/>
            <a:ext cx="4587960" cy="3712375"/>
            <a:chOff x="3281538" y="470975"/>
            <a:chExt cx="4587960" cy="3712375"/>
          </a:xfrm>
        </p:grpSpPr>
        <p:sp>
          <p:nvSpPr>
            <p:cNvPr id="1441" name="Google Shape;1441;p46"/>
            <p:cNvSpPr/>
            <p:nvPr/>
          </p:nvSpPr>
          <p:spPr>
            <a:xfrm>
              <a:off x="6871698" y="3185550"/>
              <a:ext cx="997800" cy="997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3281538" y="470975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46"/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1"/>
          </p:nvPr>
        </p:nvSpPr>
        <p:spPr>
          <a:xfrm flipH="1">
            <a:off x="931888" y="1043675"/>
            <a:ext cx="7477552" cy="34285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b="1" dirty="0" err="1"/>
              <a:t>Keterbatasan</a:t>
            </a:r>
            <a:r>
              <a:rPr lang="en-US" b="1" dirty="0"/>
              <a:t> </a:t>
            </a:r>
            <a:r>
              <a:rPr lang="en-US" b="1" dirty="0" err="1"/>
              <a:t>Studi</a:t>
            </a:r>
            <a:r>
              <a:rPr lang="en-US" b="1" dirty="0"/>
              <a:t> :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400" dirty="0"/>
              <a:t>1.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sz="1400" dirty="0"/>
              <a:t>2. </a:t>
            </a:r>
            <a:r>
              <a:rPr lang="en-US" sz="1400" dirty="0" err="1"/>
              <a:t>Peneliatan</a:t>
            </a:r>
            <a:r>
              <a:rPr lang="en-US" sz="1400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kesiapan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1400" i="1" dirty="0"/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en-US" b="1" dirty="0"/>
              <a:t>Saran </a:t>
            </a:r>
            <a:r>
              <a:rPr lang="en-US" b="1" dirty="0" err="1"/>
              <a:t>Studi</a:t>
            </a:r>
            <a:r>
              <a:rPr lang="en-US" b="1" dirty="0"/>
              <a:t> </a:t>
            </a:r>
            <a:r>
              <a:rPr lang="en-US" b="1" dirty="0" err="1"/>
              <a:t>Lanjutan</a:t>
            </a:r>
            <a:r>
              <a:rPr lang="en-US" b="1" dirty="0"/>
              <a:t> :</a:t>
            </a:r>
          </a:p>
          <a:p>
            <a:pPr lvl="0"/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kajian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kesiapan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arahan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i="1" dirty="0"/>
              <a:t>smart infrastructure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bandar</a:t>
            </a:r>
            <a:r>
              <a:rPr lang="en-US" dirty="0"/>
              <a:t> </a:t>
            </a:r>
            <a:r>
              <a:rPr lang="en-US" dirty="0" err="1"/>
              <a:t>lampung</a:t>
            </a:r>
            <a:r>
              <a:rPr lang="en-US" dirty="0"/>
              <a:t>.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lang="en-US" sz="1400" dirty="0"/>
          </a:p>
        </p:txBody>
      </p:sp>
      <p:sp>
        <p:nvSpPr>
          <p:cNvPr id="1461" name="Google Shape;1461;p46"/>
          <p:cNvSpPr txBox="1"/>
          <p:nvPr/>
        </p:nvSpPr>
        <p:spPr>
          <a:xfrm>
            <a:off x="3777211" y="4498986"/>
            <a:ext cx="795600" cy="52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6" name="Google Shape;1476;p46"/>
          <p:cNvSpPr txBox="1"/>
          <p:nvPr/>
        </p:nvSpPr>
        <p:spPr>
          <a:xfrm>
            <a:off x="4555479" y="4498986"/>
            <a:ext cx="1159821" cy="52080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lang="en-US"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78" name="Google Shape;1478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4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4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209;p42">
            <a:extLst>
              <a:ext uri="{FF2B5EF4-FFF2-40B4-BE49-F238E27FC236}">
                <a16:creationId xmlns:a16="http://schemas.microsoft.com/office/drawing/2014/main" id="{9B55FDA0-FEA9-44BD-9640-1F5FBC2BB401}"/>
              </a:ext>
            </a:extLst>
          </p:cNvPr>
          <p:cNvSpPr txBox="1">
            <a:spLocks/>
          </p:cNvSpPr>
          <p:nvPr/>
        </p:nvSpPr>
        <p:spPr>
          <a:xfrm>
            <a:off x="1139483" y="445025"/>
            <a:ext cx="621861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endParaRPr lang="en-US" sz="2400" dirty="0"/>
          </a:p>
        </p:txBody>
      </p:sp>
      <p:sp>
        <p:nvSpPr>
          <p:cNvPr id="60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DAE0B40F-F01A-45BF-AFAE-B10D1C6F3929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lang="en-US"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26D4810-1C76-4174-B928-B7ABE9851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62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398691A2-03D1-4D02-900B-1D38393961D9}"/>
              </a:ext>
            </a:extLst>
          </p:cNvPr>
          <p:cNvSpPr txBox="1"/>
          <p:nvPr/>
        </p:nvSpPr>
        <p:spPr>
          <a:xfrm>
            <a:off x="1040144" y="4498158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432F4D-E5D2-41DE-A41B-D2E3A51C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77" y="4194469"/>
            <a:ext cx="746342" cy="1008012"/>
          </a:xfrm>
          <a:prstGeom prst="rect">
            <a:avLst/>
          </a:prstGeom>
        </p:spPr>
      </p:pic>
      <p:sp>
        <p:nvSpPr>
          <p:cNvPr id="64" name="Google Shape;768;p34">
            <a:hlinkClick r:id="rId8" action="ppaction://hlinksldjump"/>
            <a:extLst>
              <a:ext uri="{FF2B5EF4-FFF2-40B4-BE49-F238E27FC236}">
                <a16:creationId xmlns:a16="http://schemas.microsoft.com/office/drawing/2014/main" id="{57AD4EDF-471D-4C70-9CDF-D8EF05736072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4C5D126B-C330-4A65-B824-E092E7437737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7" name="Google Shape;1477;p46"/>
          <p:cNvSpPr/>
          <p:nvPr/>
        </p:nvSpPr>
        <p:spPr>
          <a:xfrm>
            <a:off x="5715563" y="4994692"/>
            <a:ext cx="1159821" cy="48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84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DAFTAR PUSTAKA</a:t>
            </a:r>
            <a:endParaRPr dirty="0"/>
          </a:p>
        </p:txBody>
      </p:sp>
      <p:pic>
        <p:nvPicPr>
          <p:cNvPr id="2378" name="Google Shape;2378;p5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56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56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5CAB38-6ACC-4BD1-800E-B93BE2DF011D}"/>
              </a:ext>
            </a:extLst>
          </p:cNvPr>
          <p:cNvSpPr/>
          <p:nvPr/>
        </p:nvSpPr>
        <p:spPr>
          <a:xfrm>
            <a:off x="711157" y="930136"/>
            <a:ext cx="4170277" cy="423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Muliarto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Hendro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(2015)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Konsep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Smart  City; Smart Mobility. SAPPK-MPWK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ITB,1-13Shah,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Jagan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(2017),  Exploratory  Research  on Smart Cities. National Institute of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Irban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Affairs: India</a:t>
            </a:r>
          </a:p>
          <a:p>
            <a:pPr marL="457200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Soyinka, Oluwole,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(2016). Assessing smart infrastructure for sustainable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urban development in the Lagos metropolis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Journal of Urban Management.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5: 52-64.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Abusharekh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NH. (2020). The Impact of Modern Strategic Planning on Smart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Infrastructure in Universities.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International Journal of Academic Management Science Research.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5(8):146-157.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Caragliu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A., Del Bo, C., Nijkamp, P. (2009)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Smart cities in Europe. Series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Research Memoranda 0048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VU University Amsterdam:  Faculty of</a:t>
            </a:r>
          </a:p>
          <a:p>
            <a:pPr indent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Economics, Business Administration and Econometrics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Giffinger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dan H. Gudrun. (2010).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Smart Cities Ranking: An Effective Instrument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for the  Positioning  of  Cities?.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ACE  Architecture:  City  and  Environment Journal.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Cohen,  Boyd. (2013).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What  exactly  a  smart city?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http : // </a:t>
            </a:r>
            <a:r>
              <a:rPr lang="en-US" sz="500" u="sng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www.boydcohen.com/smartcities.html</a:t>
            </a:r>
            <a:r>
              <a:rPr lang="en-US" sz="500" dirty="0">
                <a:solidFill>
                  <a:schemeClr val="bg2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Agus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Pratama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 (2014).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 dan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Implementasinya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Bandung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Informatika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Bandung.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Ogie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I.R.,  Forehead,  H.,    (2017),  Investigating  the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Accuraty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of  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Georeferenced Social   Media   Data   for   Flood 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Maping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Proc.   2017   4</a:t>
            </a:r>
            <a:r>
              <a:rPr lang="en-US" sz="500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th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International Conference  on  Information  and  Communication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Technologiesfor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Disaster Management (ICT-DM), 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hal.1-5.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Yeates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M. (1980). “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The North American Cities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Ontario: Queen University Ontario.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Peraturan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Peraturan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Menteri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Negeri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Nomor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Tahun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1987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Tentang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indent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Penyerahan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Prasarana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Lingkungan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Utilitas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Umum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Fasilitas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Sosial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Perumahan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Kepada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Daerah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Indonesia: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Pemerintah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Republik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Indonesia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Badan Pusat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 (2020).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Kota Bandar Lampung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Angka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2020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Bandar Lampung: Badan Pusat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Statistik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Kota Bandar Lampung.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Herdiansyah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Haris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Ilmu-Ilmu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Sosial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 Selatan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Salemba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Humanika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457200"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A42DA6-2D4B-48D7-ADA0-9E1694C8DE36}"/>
              </a:ext>
            </a:extLst>
          </p:cNvPr>
          <p:cNvSpPr/>
          <p:nvPr/>
        </p:nvSpPr>
        <p:spPr>
          <a:xfrm>
            <a:off x="4881434" y="915234"/>
            <a:ext cx="4170277" cy="365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Moleong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Lexy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J.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: PT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Rosdakarya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Yusuf, AM.  (2014). “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&amp;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Gabungan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”. Jakarta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prenadamedia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group.</a:t>
            </a:r>
          </a:p>
          <a:p>
            <a:pPr indent="457200"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Moleong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Lexy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J.  (1991).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 Bandung  :  PT.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Remaja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Rosdakarya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Husein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Umar. (2013).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Skripsi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Tesis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Rajawali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Margono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(2004).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Metodologi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Pendidikan.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Jakarta :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Rineka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Cipta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Hadi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Sutrisno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(2004).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Research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Yogyakarta: BPFE.  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(2017).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dan R&amp;D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Alfabeta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CV.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Arikunto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S. (2006).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Bumi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Aksara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Tukey, W.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Jhon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(1986).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The Collected Works of John W. Tukey. Vols. III dan IV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Belmont, CA: Wadsworth.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(2010).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Pendidikan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Kuantitatif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dan R&amp;D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Alfabeta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Riffie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D., Lacy, S.,&amp; Fico, F.G. (1998).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 Media Massage: Using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>
              <a:lnSpc>
                <a:spcPct val="150000"/>
              </a:lnSpc>
            </a:pP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Quantitative Content Analysis in Research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London: Lawrence Erlbaum Associate Publishers.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Kriyantono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, 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Rachmat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(2010).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Teknik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Riset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Disertai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>
              <a:lnSpc>
                <a:spcPct val="150000"/>
              </a:lnSpc>
            </a:pP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Contoh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Riset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Media, Pubic Relations,    Advertising,  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Organisasi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Komunikasi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Pemasaran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Jakarta: </a:t>
            </a: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Kencana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McMillan,  J.H.  and  Schumacher,  S.  (2001).  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Research  in  Education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New  York: Longman, Inc.</a:t>
            </a:r>
          </a:p>
          <a:p>
            <a:pPr>
              <a:lnSpc>
                <a:spcPct val="150000"/>
              </a:lnSpc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5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Sugiyono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   (2012).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Memahami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500" i="1" dirty="0"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5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</a:rPr>
              <a:t>. Bandung    : ALFABETA.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2531;p57">
            <a:extLst>
              <a:ext uri="{FF2B5EF4-FFF2-40B4-BE49-F238E27FC236}">
                <a16:creationId xmlns:a16="http://schemas.microsoft.com/office/drawing/2014/main" id="{738B6544-BA61-4F30-B92F-26BC897124B6}"/>
              </a:ext>
            </a:extLst>
          </p:cNvPr>
          <p:cNvSpPr txBox="1">
            <a:spLocks/>
          </p:cNvSpPr>
          <p:nvPr/>
        </p:nvSpPr>
        <p:spPr>
          <a:xfrm>
            <a:off x="2191564" y="1376121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r>
              <a:rPr lang="en-US" dirty="0"/>
              <a:t>TERIMA KASIH!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C74CF-6D4F-4DC1-9733-24398371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90" y="0"/>
            <a:ext cx="428114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900DD-D167-4D21-8CAB-071F2480F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" y="464233"/>
            <a:ext cx="380829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BF098-BE12-4EAE-B68B-2D1EC38BA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" y="3349984"/>
            <a:ext cx="8942071" cy="16703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35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792" name="Google Shape;792;p35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793" name="Google Shape;793;p35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Sasaran</a:t>
            </a:r>
            <a:endParaRPr dirty="0"/>
          </a:p>
        </p:txBody>
      </p:sp>
      <p:sp>
        <p:nvSpPr>
          <p:cNvPr id="819" name="Google Shape;819;p35"/>
          <p:cNvSpPr txBox="1">
            <a:spLocks noGrp="1"/>
          </p:cNvSpPr>
          <p:nvPr>
            <p:ph type="subTitle" idx="1"/>
          </p:nvPr>
        </p:nvSpPr>
        <p:spPr>
          <a:xfrm>
            <a:off x="4132676" y="2869808"/>
            <a:ext cx="3473037" cy="69753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/>
            <a:r>
              <a:rPr lang="en-US" dirty="0"/>
              <a:t>1.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Smart infrastructure Pada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Sarana</a:t>
            </a:r>
            <a:r>
              <a:rPr lang="en-US" dirty="0"/>
              <a:t> </a:t>
            </a:r>
            <a:r>
              <a:rPr lang="en-US" dirty="0" err="1"/>
              <a:t>Perkotaan</a:t>
            </a:r>
            <a:r>
              <a:rPr lang="en-US" dirty="0"/>
              <a:t>.</a:t>
            </a:r>
          </a:p>
        </p:txBody>
      </p:sp>
      <p:sp>
        <p:nvSpPr>
          <p:cNvPr id="821" name="Google Shape;821;p35"/>
          <p:cNvSpPr txBox="1">
            <a:spLocks noGrp="1"/>
          </p:cNvSpPr>
          <p:nvPr>
            <p:ph type="subTitle" idx="2"/>
          </p:nvPr>
        </p:nvSpPr>
        <p:spPr>
          <a:xfrm>
            <a:off x="4664063" y="2343609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Sasaran</a:t>
            </a:r>
            <a:endParaRPr dirty="0"/>
          </a:p>
        </p:txBody>
      </p:sp>
      <p:sp>
        <p:nvSpPr>
          <p:cNvPr id="823" name="Google Shape;823;p35"/>
          <p:cNvSpPr txBox="1">
            <a:spLocks noGrp="1"/>
          </p:cNvSpPr>
          <p:nvPr>
            <p:ph type="subTitle" idx="4"/>
          </p:nvPr>
        </p:nvSpPr>
        <p:spPr>
          <a:xfrm>
            <a:off x="1131075" y="1016471"/>
            <a:ext cx="21030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Tujuan</a:t>
            </a:r>
            <a:endParaRPr b="1" dirty="0"/>
          </a:p>
        </p:txBody>
      </p:sp>
      <p:sp>
        <p:nvSpPr>
          <p:cNvPr id="825" name="Google Shape;825;p35"/>
          <p:cNvSpPr txBox="1">
            <a:spLocks noGrp="1"/>
          </p:cNvSpPr>
          <p:nvPr>
            <p:ph type="subTitle" idx="7"/>
          </p:nvPr>
        </p:nvSpPr>
        <p:spPr>
          <a:xfrm>
            <a:off x="1801476" y="1379313"/>
            <a:ext cx="4132087" cy="7351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just"/>
            <a:r>
              <a:rPr lang="nn-NO" dirty="0"/>
              <a:t>Mengkaji Penerapan Konsep Smart infrastructure Pada Aspek Sarana Perkotaan di Kota Bandar Lampung</a:t>
            </a:r>
            <a:endParaRPr dirty="0"/>
          </a:p>
        </p:txBody>
      </p:sp>
      <p:sp>
        <p:nvSpPr>
          <p:cNvPr id="826" name="Google Shape;826;p35"/>
          <p:cNvSpPr txBox="1">
            <a:spLocks noGrp="1"/>
          </p:cNvSpPr>
          <p:nvPr>
            <p:ph type="subTitle" idx="8"/>
          </p:nvPr>
        </p:nvSpPr>
        <p:spPr>
          <a:xfrm>
            <a:off x="4132676" y="3641816"/>
            <a:ext cx="3143968" cy="697535"/>
          </a:xfrm>
          <a:prstGeom prst="rect">
            <a:avLst/>
          </a:prstGeom>
        </p:spPr>
        <p:txBody>
          <a:bodyPr spcFirstLastPara="1" wrap="square" lIns="0" tIns="90000" rIns="0" bIns="90000" anchor="ctr" anchorCtr="0">
            <a:noAutofit/>
          </a:bodyPr>
          <a:lstStyle/>
          <a:p>
            <a:pPr marL="0" lvl="0" indent="0" algn="l"/>
            <a:r>
              <a:rPr lang="nn-NO" dirty="0"/>
              <a:t>2. Mengidentifikasi Penerapan Smart Infrastructure Pada Aspek Sarana Kota Bandar Lampung</a:t>
            </a:r>
            <a:endParaRPr dirty="0"/>
          </a:p>
        </p:txBody>
      </p:sp>
      <p:grpSp>
        <p:nvGrpSpPr>
          <p:cNvPr id="842" name="Google Shape;842;p35"/>
          <p:cNvGrpSpPr/>
          <p:nvPr/>
        </p:nvGrpSpPr>
        <p:grpSpPr>
          <a:xfrm>
            <a:off x="536175" y="730650"/>
            <a:ext cx="7363238" cy="3345013"/>
            <a:chOff x="536175" y="730650"/>
            <a:chExt cx="7363238" cy="3345013"/>
          </a:xfrm>
        </p:grpSpPr>
        <p:sp>
          <p:nvSpPr>
            <p:cNvPr id="843" name="Google Shape;843;p35"/>
            <p:cNvSpPr/>
            <p:nvPr/>
          </p:nvSpPr>
          <p:spPr>
            <a:xfrm>
              <a:off x="536175" y="730650"/>
              <a:ext cx="1189800" cy="1189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 rot="10800000">
              <a:off x="7605713" y="3131612"/>
              <a:ext cx="293700" cy="2940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 rot="10800000">
              <a:off x="7302488" y="3502963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3338500" y="28659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933563" y="14435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48" name="Google Shape;848;p3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5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5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768;p34">
            <a:hlinkClick r:id="rId5" action="ppaction://hlinksldjump"/>
            <a:extLst>
              <a:ext uri="{FF2B5EF4-FFF2-40B4-BE49-F238E27FC236}">
                <a16:creationId xmlns:a16="http://schemas.microsoft.com/office/drawing/2014/main" id="{6ED9022B-E0EB-4D2A-9A90-2619A6418B44}"/>
              </a:ext>
            </a:extLst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769;p34">
            <a:hlinkClick r:id="rId6" action="ppaction://hlinksldjump"/>
            <a:extLst>
              <a:ext uri="{FF2B5EF4-FFF2-40B4-BE49-F238E27FC236}">
                <a16:creationId xmlns:a16="http://schemas.microsoft.com/office/drawing/2014/main" id="{9A0A92C1-DAC8-450B-970D-D9DDB1B2931C}"/>
              </a:ext>
            </a:extLst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770;p34">
            <a:hlinkClick r:id="rId7" action="ppaction://hlinksldjump"/>
            <a:extLst>
              <a:ext uri="{FF2B5EF4-FFF2-40B4-BE49-F238E27FC236}">
                <a16:creationId xmlns:a16="http://schemas.microsoft.com/office/drawing/2014/main" id="{38949320-A21D-473B-820C-F6E046264F00}"/>
              </a:ext>
            </a:extLst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771;p34">
            <a:hlinkClick r:id="" action="ppaction://noaction"/>
            <a:extLst>
              <a:ext uri="{FF2B5EF4-FFF2-40B4-BE49-F238E27FC236}">
                <a16:creationId xmlns:a16="http://schemas.microsoft.com/office/drawing/2014/main" id="{B63D4DF7-7C23-4351-82FA-4A20F464DA2B}"/>
              </a:ext>
            </a:extLst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774;p34">
            <a:extLst>
              <a:ext uri="{FF2B5EF4-FFF2-40B4-BE49-F238E27FC236}">
                <a16:creationId xmlns:a16="http://schemas.microsoft.com/office/drawing/2014/main" id="{1C690C73-CB1E-4AA3-A87F-AE9E3AE3624A}"/>
              </a:ext>
            </a:extLst>
          </p:cNvPr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783;p34">
            <a:extLst>
              <a:ext uri="{FF2B5EF4-FFF2-40B4-BE49-F238E27FC236}">
                <a16:creationId xmlns:a16="http://schemas.microsoft.com/office/drawing/2014/main" id="{65464D40-A7D1-4EBD-AB8B-0BF6772D262D}"/>
              </a:ext>
            </a:extLst>
          </p:cNvPr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0593B2-1416-4188-9905-064A4F730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5C888-F12E-4EAC-8E88-1F682B6649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7237" y="2450945"/>
            <a:ext cx="1617267" cy="21842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RUANG LINGKUP WILAYAH</a:t>
            </a:r>
          </a:p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Kawasan yang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diteliti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terkait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Penerapan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Konsep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Smart Infrastructure 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yaitu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Lampung. </a:t>
            </a:r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</a:rPr>
              <a:t>RUANG LINGKUP MATERI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</a:endParaRPr>
          </a:p>
          <a:p>
            <a:pPr marL="0" lvl="0" indent="0" algn="just"/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Ruang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lingkup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substansi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yang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akan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dibahas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dalam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ini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membahas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teori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yang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berkaitan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kern="1200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Smart Infrastructure Pada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kern="1200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b="1" kern="1200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4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50007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ini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menggunakan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penelitian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kualitatif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pendekatan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deduktif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</a:p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Metode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Pengambilan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Data</a:t>
            </a:r>
          </a:p>
          <a:p>
            <a:pPr marL="0" lvl="0" indent="0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Primer        </a:t>
            </a:r>
            <a:r>
              <a:rPr lang="en-US" i="1" dirty="0" err="1"/>
              <a:t>Indepth</a:t>
            </a:r>
            <a:r>
              <a:rPr lang="en-US" i="1" dirty="0"/>
              <a:t> Interview. </a:t>
            </a:r>
          </a:p>
          <a:p>
            <a:pPr marL="0" lvl="0" indent="0" algn="just"/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Digunakan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menjawab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sasaran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2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dengan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melihat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program,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kendala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, dan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rencana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kedepannya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dalam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penerapan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i="1" dirty="0">
                <a:latin typeface="Bahnschrift Light" panose="020B0502040204020203" pitchFamily="34" charset="0"/>
                <a:cs typeface="Times New Roman" pitchFamily="18" charset="0"/>
              </a:rPr>
              <a:t>smart infrastructure 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di Kota Bandar Lampung.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Sekunder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       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Kajian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Literatur</a:t>
            </a:r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Digunakan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untuk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menjawab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sasaran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1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melalui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preseden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kota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atau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negara lain yang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sudah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menerapkan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konsep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i="1" dirty="0">
                <a:latin typeface="Bahnschrift Light" panose="020B0502040204020203" pitchFamily="34" charset="0"/>
                <a:cs typeface="Times New Roman" pitchFamily="18" charset="0"/>
              </a:rPr>
              <a:t>smart infrastructure 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pada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aspek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sarana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perkotaan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Metodologi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246453-95D5-41F8-ADAC-143F516FC129}"/>
              </a:ext>
            </a:extLst>
          </p:cNvPr>
          <p:cNvCxnSpPr/>
          <p:nvPr/>
        </p:nvCxnSpPr>
        <p:spPr>
          <a:xfrm>
            <a:off x="1420837" y="2264898"/>
            <a:ext cx="30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EB9B52-2A03-4D83-B589-582B21C35042}"/>
              </a:ext>
            </a:extLst>
          </p:cNvPr>
          <p:cNvCxnSpPr/>
          <p:nvPr/>
        </p:nvCxnSpPr>
        <p:spPr>
          <a:xfrm>
            <a:off x="1664677" y="3500511"/>
            <a:ext cx="309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25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101721" y="4505825"/>
            <a:ext cx="8940558" cy="84600"/>
            <a:chOff x="155346" y="4358775"/>
            <a:chExt cx="8934304" cy="84600"/>
          </a:xfrm>
        </p:grpSpPr>
        <p:cxnSp>
          <p:nvCxnSpPr>
            <p:cNvPr id="578" name="Google Shape;578;p34"/>
            <p:cNvCxnSpPr/>
            <p:nvPr/>
          </p:nvCxnSpPr>
          <p:spPr>
            <a:xfrm rot="10800000">
              <a:off x="155350" y="4358775"/>
              <a:ext cx="89343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00025" dist="57150" dir="15840000" algn="bl" rotWithShape="0">
                <a:srgbClr val="7966E4"/>
              </a:outerShdw>
            </a:effectLst>
          </p:spPr>
        </p:cxnSp>
        <p:sp>
          <p:nvSpPr>
            <p:cNvPr id="579" name="Google Shape;579;p34"/>
            <p:cNvSpPr/>
            <p:nvPr/>
          </p:nvSpPr>
          <p:spPr>
            <a:xfrm>
              <a:off x="155346" y="4358775"/>
              <a:ext cx="8934300" cy="8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4"/>
          <p:cNvGrpSpPr/>
          <p:nvPr/>
        </p:nvGrpSpPr>
        <p:grpSpPr>
          <a:xfrm rot="10800000" flipH="1">
            <a:off x="3875075" y="1113199"/>
            <a:ext cx="2146913" cy="2771751"/>
            <a:chOff x="3875075" y="710349"/>
            <a:chExt cx="2146913" cy="2771751"/>
          </a:xfrm>
        </p:grpSpPr>
        <p:sp>
          <p:nvSpPr>
            <p:cNvPr id="581" name="Google Shape;581;p34"/>
            <p:cNvSpPr/>
            <p:nvPr/>
          </p:nvSpPr>
          <p:spPr>
            <a:xfrm>
              <a:off x="4408975" y="710349"/>
              <a:ext cx="572100" cy="5727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875075" y="2961300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5501788" y="1677663"/>
              <a:ext cx="520200" cy="520800"/>
            </a:xfrm>
            <a:prstGeom prst="donut">
              <a:avLst>
                <a:gd name="adj" fmla="val 159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4"/>
          <p:cNvSpPr txBox="1">
            <a:spLocks noGrp="1"/>
          </p:cNvSpPr>
          <p:nvPr>
            <p:ph type="subTitle" idx="1"/>
          </p:nvPr>
        </p:nvSpPr>
        <p:spPr>
          <a:xfrm>
            <a:off x="726375" y="985926"/>
            <a:ext cx="7683042" cy="3312089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Teknik Sampling</a:t>
            </a:r>
          </a:p>
          <a:p>
            <a:pPr marL="0" lvl="0" indent="0" algn="ctr"/>
            <a:endParaRPr lang="en-US" b="1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Non Probability Sampling</a:t>
            </a:r>
            <a:r>
              <a:rPr lang="en-US" i="1" dirty="0"/>
              <a:t> </a:t>
            </a:r>
          </a:p>
          <a:p>
            <a:pPr marL="0" lvl="0" indent="0" algn="just"/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ctr"/>
            <a:r>
              <a:rPr lang="en-US" b="1" dirty="0" err="1">
                <a:latin typeface="Bahnschrift Light" panose="020B0502040204020203" pitchFamily="34" charset="0"/>
                <a:cs typeface="Times New Roman" pitchFamily="18" charset="0"/>
              </a:rPr>
              <a:t>Pusposive</a:t>
            </a:r>
            <a:r>
              <a:rPr lang="en-US" b="1" dirty="0">
                <a:latin typeface="Bahnschrift Light" panose="020B0502040204020203" pitchFamily="34" charset="0"/>
                <a:cs typeface="Times New Roman" pitchFamily="18" charset="0"/>
              </a:rPr>
              <a:t> Sampling</a:t>
            </a:r>
            <a:endParaRPr lang="en-US" dirty="0">
              <a:latin typeface="Bahnschrift Light" panose="020B0502040204020203" pitchFamily="34" charset="0"/>
              <a:cs typeface="Times New Roman" pitchFamily="18" charset="0"/>
            </a:endParaRPr>
          </a:p>
          <a:p>
            <a:pPr marL="0" lvl="0" indent="0" algn="just"/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.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Bappeda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Pendidikan dan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Kebudayaan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Kesehatan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Kementerian Agama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Perdagangan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Pariwisata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</a:p>
          <a:p>
            <a:pPr marL="342900" lvl="0" algn="just">
              <a:buAutoNum type="arabicPeriod"/>
            </a:pP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Dinas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Pemuda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dan </a:t>
            </a:r>
            <a:r>
              <a:rPr lang="en-US" dirty="0" err="1">
                <a:latin typeface="Bahnschrift Light" panose="020B0502040204020203" pitchFamily="34" charset="0"/>
                <a:cs typeface="Times New Roman" pitchFamily="18" charset="0"/>
              </a:rPr>
              <a:t>Olahraga</a:t>
            </a:r>
            <a:r>
              <a:rPr lang="en-US" dirty="0">
                <a:latin typeface="Bahnschrift Light" panose="020B0502040204020203" pitchFamily="34" charset="0"/>
                <a:cs typeface="Times New Roman" pitchFamily="18" charset="0"/>
              </a:rPr>
              <a:t> Kota Bandar Lampung</a:t>
            </a:r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768" name="Google Shape;768;p34">
            <a:hlinkClick r:id="rId3" action="ppaction://hlinksldjump"/>
          </p:cNvPr>
          <p:cNvSpPr txBox="1"/>
          <p:nvPr/>
        </p:nvSpPr>
        <p:spPr>
          <a:xfrm>
            <a:off x="2236101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jauan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Teori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34">
            <a:hlinkClick r:id="rId4" action="ppaction://hlinksldjump"/>
          </p:cNvPr>
          <p:cNvSpPr txBox="1"/>
          <p:nvPr/>
        </p:nvSpPr>
        <p:spPr>
          <a:xfrm>
            <a:off x="3395922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Gambaran Umum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0" name="Google Shape;770;p34">
            <a:hlinkClick r:id="rId5" action="ppaction://hlinksldjump"/>
          </p:cNvPr>
          <p:cNvSpPr txBox="1"/>
          <p:nvPr/>
        </p:nvSpPr>
        <p:spPr>
          <a:xfrm>
            <a:off x="4555743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Analisis</a:t>
            </a:r>
            <a:r>
              <a:rPr lang="en-US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Pembahasan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1" name="Google Shape;771;p34">
            <a:hlinkClick r:id="" action="ppaction://noaction"/>
          </p:cNvPr>
          <p:cNvSpPr txBox="1"/>
          <p:nvPr/>
        </p:nvSpPr>
        <p:spPr>
          <a:xfrm>
            <a:off x="5715564" y="4498986"/>
            <a:ext cx="1159820" cy="520800"/>
          </a:xfrm>
          <a:prstGeom prst="rect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Penutup</a:t>
            </a:r>
            <a:endParaRPr b="1" dirty="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4" name="Google Shape;774;p34"/>
          <p:cNvSpPr txBox="1"/>
          <p:nvPr/>
        </p:nvSpPr>
        <p:spPr>
          <a:xfrm>
            <a:off x="1074111" y="4498986"/>
            <a:ext cx="1159820" cy="520800"/>
          </a:xfrm>
          <a:prstGeom prst="rect">
            <a:avLst/>
          </a:prstGeom>
          <a:gradFill>
            <a:gsLst>
              <a:gs pos="0">
                <a:srgbClr val="AA9EEE">
                  <a:alpha val="12549"/>
                </a:srgbClr>
              </a:gs>
              <a:gs pos="100000">
                <a:srgbClr val="FFFFFF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Pendahuluan</a:t>
            </a:r>
            <a:endParaRPr b="1" dirty="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34"/>
          <p:cNvSpPr/>
          <p:nvPr/>
        </p:nvSpPr>
        <p:spPr>
          <a:xfrm>
            <a:off x="1074111" y="4955009"/>
            <a:ext cx="1159820" cy="8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34">
            <a:hlinkClick r:id="rId6" action="ppaction://hlinksldjump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224" y="585350"/>
            <a:ext cx="360887" cy="260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34">
            <a:hlinkClick r:id="" action="ppaction://hlinkshowjump?jump=nextslide"/>
          </p:cNvPr>
          <p:cNvSpPr/>
          <p:nvPr/>
        </p:nvSpPr>
        <p:spPr>
          <a:xfrm>
            <a:off x="7977175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>
            <a:hlinkClick r:id="" action="ppaction://hlinkshowjump?jump=previousslide"/>
          </p:cNvPr>
          <p:cNvSpPr/>
          <p:nvPr/>
        </p:nvSpPr>
        <p:spPr>
          <a:xfrm flipH="1">
            <a:off x="7358100" y="627091"/>
            <a:ext cx="432265" cy="208566"/>
          </a:xfrm>
          <a:custGeom>
            <a:avLst/>
            <a:gdLst/>
            <a:ahLst/>
            <a:cxnLst/>
            <a:rect l="l" t="t" r="r" b="b"/>
            <a:pathLst>
              <a:path w="209583" h="101123" extrusionOk="0">
                <a:moveTo>
                  <a:pt x="158014" y="1"/>
                </a:moveTo>
                <a:cubicBezTo>
                  <a:pt x="155920" y="1"/>
                  <a:pt x="153827" y="808"/>
                  <a:pt x="152237" y="2415"/>
                </a:cubicBezTo>
                <a:cubicBezTo>
                  <a:pt x="149040" y="5611"/>
                  <a:pt x="149073" y="10765"/>
                  <a:pt x="152237" y="13929"/>
                </a:cubicBezTo>
                <a:lnTo>
                  <a:pt x="180845" y="42407"/>
                </a:lnTo>
                <a:lnTo>
                  <a:pt x="8155" y="42407"/>
                </a:lnTo>
                <a:cubicBezTo>
                  <a:pt x="3653" y="42407"/>
                  <a:pt x="0" y="46060"/>
                  <a:pt x="0" y="50562"/>
                </a:cubicBezTo>
                <a:cubicBezTo>
                  <a:pt x="0" y="55063"/>
                  <a:pt x="3653" y="58717"/>
                  <a:pt x="8155" y="58717"/>
                </a:cubicBezTo>
                <a:lnTo>
                  <a:pt x="180845" y="58717"/>
                </a:lnTo>
                <a:lnTo>
                  <a:pt x="152237" y="87194"/>
                </a:lnTo>
                <a:cubicBezTo>
                  <a:pt x="149073" y="90358"/>
                  <a:pt x="149040" y="95512"/>
                  <a:pt x="152237" y="98708"/>
                </a:cubicBezTo>
                <a:cubicBezTo>
                  <a:pt x="153827" y="100315"/>
                  <a:pt x="155920" y="101122"/>
                  <a:pt x="158014" y="101122"/>
                </a:cubicBezTo>
                <a:cubicBezTo>
                  <a:pt x="160087" y="101122"/>
                  <a:pt x="162162" y="100331"/>
                  <a:pt x="163752" y="98741"/>
                </a:cubicBezTo>
                <a:lnTo>
                  <a:pt x="206353" y="56335"/>
                </a:lnTo>
                <a:lnTo>
                  <a:pt x="206386" y="56335"/>
                </a:lnTo>
                <a:cubicBezTo>
                  <a:pt x="209583" y="53139"/>
                  <a:pt x="209550" y="47952"/>
                  <a:pt x="206386" y="44788"/>
                </a:cubicBezTo>
                <a:lnTo>
                  <a:pt x="206353" y="44788"/>
                </a:lnTo>
                <a:lnTo>
                  <a:pt x="163752" y="2382"/>
                </a:lnTo>
                <a:cubicBezTo>
                  <a:pt x="162162" y="792"/>
                  <a:pt x="160087" y="1"/>
                  <a:pt x="1580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818;p35">
            <a:extLst>
              <a:ext uri="{FF2B5EF4-FFF2-40B4-BE49-F238E27FC236}">
                <a16:creationId xmlns:a16="http://schemas.microsoft.com/office/drawing/2014/main" id="{1682206F-0BBA-4742-B78E-AD34A90FA29D}"/>
              </a:ext>
            </a:extLst>
          </p:cNvPr>
          <p:cNvSpPr txBox="1">
            <a:spLocks/>
          </p:cNvSpPr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28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ExtraBold"/>
              <a:buNone/>
              <a:defRPr sz="36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algn="ctr"/>
            <a:r>
              <a:rPr lang="en-US" sz="2000" dirty="0" err="1"/>
              <a:t>Metodologi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endParaRPr lang="en-US" sz="2000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AA752544-8F95-4F84-BDB9-B6DAFA537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0709" y="4317839"/>
            <a:ext cx="2081568" cy="701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2F7B67-A455-4106-A35A-C22A5750CE5B}"/>
              </a:ext>
            </a:extLst>
          </p:cNvPr>
          <p:cNvSpPr/>
          <p:nvPr/>
        </p:nvSpPr>
        <p:spPr>
          <a:xfrm>
            <a:off x="3783622" y="1185843"/>
            <a:ext cx="1568548" cy="264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268734A-5A75-4CD7-8643-01D6A65FF879}"/>
              </a:ext>
            </a:extLst>
          </p:cNvPr>
          <p:cNvSpPr/>
          <p:nvPr/>
        </p:nvSpPr>
        <p:spPr>
          <a:xfrm>
            <a:off x="4439244" y="2432166"/>
            <a:ext cx="232996" cy="24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8FE8DF7-3799-4278-9A89-F1A633D70B41}"/>
              </a:ext>
            </a:extLst>
          </p:cNvPr>
          <p:cNvSpPr/>
          <p:nvPr/>
        </p:nvSpPr>
        <p:spPr>
          <a:xfrm>
            <a:off x="4439244" y="1919422"/>
            <a:ext cx="232996" cy="2435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6200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System Planner by Slidesgo">
  <a:themeElements>
    <a:clrScheme name="Simple Light">
      <a:dk1>
        <a:srgbClr val="36338C"/>
      </a:dk1>
      <a:lt1>
        <a:srgbClr val="DAE3F2"/>
      </a:lt1>
      <a:dk2>
        <a:srgbClr val="161620"/>
      </a:dk2>
      <a:lt2>
        <a:srgbClr val="FFFFFF"/>
      </a:lt2>
      <a:accent1>
        <a:srgbClr val="C7CEDE"/>
      </a:accent1>
      <a:accent2>
        <a:srgbClr val="7966E4"/>
      </a:accent2>
      <a:accent3>
        <a:srgbClr val="F0F5FD"/>
      </a:accent3>
      <a:accent4>
        <a:srgbClr val="F1F4FD"/>
      </a:accent4>
      <a:accent5>
        <a:srgbClr val="36338C"/>
      </a:accent5>
      <a:accent6>
        <a:srgbClr val="DAE3F2"/>
      </a:accent6>
      <a:hlink>
        <a:srgbClr val="3633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2533</TotalTime>
  <Words>5904</Words>
  <Application>Microsoft Office PowerPoint</Application>
  <PresentationFormat>On-screen Show (16:9)</PresentationFormat>
  <Paragraphs>1328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Bahnschrift Light</vt:lpstr>
      <vt:lpstr>Libre Franklin</vt:lpstr>
      <vt:lpstr>Poppins</vt:lpstr>
      <vt:lpstr>Poppins ExtraBold</vt:lpstr>
      <vt:lpstr>Raleway</vt:lpstr>
      <vt:lpstr>Raleway Thin</vt:lpstr>
      <vt:lpstr>Symbol</vt:lpstr>
      <vt:lpstr>Times New Roman</vt:lpstr>
      <vt:lpstr>Management System Planner by Slidesgo</vt:lpstr>
      <vt:lpstr>KAJIAN PENGEMBANGAN SMART INFRASTRUCTURE PADA ASPEK SARANA PERKOTAAN DI KOTA BANDAR LAMPUNG </vt:lpstr>
      <vt:lpstr>Outline Pembahasan</vt:lpstr>
      <vt:lpstr>Pendahaluan</vt:lpstr>
      <vt:lpstr>PowerPoint Presentation</vt:lpstr>
      <vt:lpstr>PowerPoint Presentation</vt:lpstr>
      <vt:lpstr>Tujuan dan Sasaran</vt:lpstr>
      <vt:lpstr>PowerPoint Presentation</vt:lpstr>
      <vt:lpstr>PowerPoint Presentation</vt:lpstr>
      <vt:lpstr>PowerPoint Presentation</vt:lpstr>
      <vt:lpstr>PowerPoint Presentation</vt:lpstr>
      <vt:lpstr>Tinjauan Teori</vt:lpstr>
      <vt:lpstr>Sarana Perkotaan</vt:lpstr>
      <vt:lpstr>Smart City</vt:lpstr>
      <vt:lpstr>Smart City</vt:lpstr>
      <vt:lpstr>Smart Infrastructure</vt:lpstr>
      <vt:lpstr>Tahapan Smart Infrastructure</vt:lpstr>
      <vt:lpstr>Sintesa Literatur</vt:lpstr>
      <vt:lpstr>Gambaran Umum</vt:lpstr>
      <vt:lpstr>Kota Bandar Lampung</vt:lpstr>
      <vt:lpstr>Sarana Pemerintahan Kota Bandar Lampung</vt:lpstr>
      <vt:lpstr>PowerPoint Presentation</vt:lpstr>
      <vt:lpstr>PowerPoint Presentation</vt:lpstr>
      <vt:lpstr>PowerPoint Presentation</vt:lpstr>
      <vt:lpstr>Sarana Perdagangan dan Niaga Kota Bandar Lampung</vt:lpstr>
      <vt:lpstr>Sarana Perdagangan dan Niaga Kota Bandar Lampung</vt:lpstr>
      <vt:lpstr>Sarana Kebudayaan dan Rekreasi Kota Bandar Lampung</vt:lpstr>
      <vt:lpstr>Sarana Ruang Terbuka, Taman dan Lapangan Kota Bandar Lampung</vt:lpstr>
      <vt:lpstr>Analisis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Penutup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DAFTAR PUSTAKA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KAJIAN PENGEMBANGAN SMART INFRASTRUCTURE PADA ASPEK SARANA PERKOTAAN DI KOTA BANDAR LAMPUNG</dc:title>
  <dc:creator>Arief RR</dc:creator>
  <cp:lastModifiedBy>Arief Rahmat Royan</cp:lastModifiedBy>
  <cp:revision>235</cp:revision>
  <dcterms:modified xsi:type="dcterms:W3CDTF">2021-10-15T01:04:46Z</dcterms:modified>
</cp:coreProperties>
</file>